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45"/>
  </p:notesMasterIdLst>
  <p:sldIdLst>
    <p:sldId id="256" r:id="rId4"/>
    <p:sldId id="263" r:id="rId5"/>
    <p:sldId id="265" r:id="rId6"/>
    <p:sldId id="264" r:id="rId7"/>
    <p:sldId id="261" r:id="rId8"/>
    <p:sldId id="262" r:id="rId9"/>
    <p:sldId id="283" r:id="rId10"/>
    <p:sldId id="266" r:id="rId11"/>
    <p:sldId id="267" r:id="rId12"/>
    <p:sldId id="292" r:id="rId13"/>
    <p:sldId id="268" r:id="rId14"/>
    <p:sldId id="269" r:id="rId15"/>
    <p:sldId id="288" r:id="rId16"/>
    <p:sldId id="286" r:id="rId17"/>
    <p:sldId id="310" r:id="rId18"/>
    <p:sldId id="307" r:id="rId19"/>
    <p:sldId id="294" r:id="rId20"/>
    <p:sldId id="290" r:id="rId21"/>
    <p:sldId id="297" r:id="rId22"/>
    <p:sldId id="302" r:id="rId23"/>
    <p:sldId id="308" r:id="rId24"/>
    <p:sldId id="309" r:id="rId25"/>
    <p:sldId id="306" r:id="rId26"/>
    <p:sldId id="303" r:id="rId27"/>
    <p:sldId id="274" r:id="rId28"/>
    <p:sldId id="276" r:id="rId29"/>
    <p:sldId id="296" r:id="rId30"/>
    <p:sldId id="299" r:id="rId31"/>
    <p:sldId id="277" r:id="rId32"/>
    <p:sldId id="279" r:id="rId33"/>
    <p:sldId id="311" r:id="rId34"/>
    <p:sldId id="312" r:id="rId35"/>
    <p:sldId id="278" r:id="rId36"/>
    <p:sldId id="280" r:id="rId37"/>
    <p:sldId id="300" r:id="rId38"/>
    <p:sldId id="282" r:id="rId39"/>
    <p:sldId id="301" r:id="rId40"/>
    <p:sldId id="281" r:id="rId41"/>
    <p:sldId id="304" r:id="rId42"/>
    <p:sldId id="305" r:id="rId43"/>
    <p:sldId id="295"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43C0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45" autoAdjust="0"/>
  </p:normalViewPr>
  <p:slideViewPr>
    <p:cSldViewPr snapToGrid="0">
      <p:cViewPr varScale="1">
        <p:scale>
          <a:sx n="64" d="100"/>
          <a:sy n="64" d="100"/>
        </p:scale>
        <p:origin x="-748" y="-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3" Type="http://schemas.openxmlformats.org/officeDocument/2006/relationships/slideMaster" Target="slideMasters/slide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theme" Target="theme/theme1.xml"/><Relationship Id="rId8"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F7C830-21D6-41D6-8498-ABB5222AD39D}" type="doc">
      <dgm:prSet loTypeId="urn:microsoft.com/office/officeart/2008/layout/RadialCluster" loCatId="cycle" qsTypeId="urn:microsoft.com/office/officeart/2005/8/quickstyle/3d7" qsCatId="3D" csTypeId="urn:microsoft.com/office/officeart/2005/8/colors/accent1_4" csCatId="accent1" phldr="1"/>
      <dgm:spPr/>
      <dgm:t>
        <a:bodyPr/>
        <a:lstStyle/>
        <a:p>
          <a:endParaRPr lang="en-US"/>
        </a:p>
      </dgm:t>
    </dgm:pt>
    <dgm:pt modelId="{CCAA9BC3-FDBF-40DE-8101-68894E7B0879}">
      <dgm:prSet phldrT="[Text]"/>
      <dgm:spPr/>
      <dgm:t>
        <a:bodyPr/>
        <a:lstStyle/>
        <a:p>
          <a:r>
            <a:rPr lang="en-US" dirty="0"/>
            <a:t>Ground</a:t>
          </a:r>
        </a:p>
        <a:p>
          <a:r>
            <a:rPr lang="en-US" dirty="0"/>
            <a:t>Floor</a:t>
          </a:r>
        </a:p>
      </dgm:t>
    </dgm:pt>
    <dgm:pt modelId="{788A9535-F2E9-4D2B-8ED8-ABA09640C748}" type="parTrans" cxnId="{D93908A3-376F-4618-9B5B-ECB250DE4005}">
      <dgm:prSet/>
      <dgm:spPr/>
      <dgm:t>
        <a:bodyPr/>
        <a:lstStyle/>
        <a:p>
          <a:endParaRPr lang="en-US"/>
        </a:p>
      </dgm:t>
    </dgm:pt>
    <dgm:pt modelId="{FDEA78A4-9049-4290-A6F1-41821EBEED2C}" type="sibTrans" cxnId="{D93908A3-376F-4618-9B5B-ECB250DE4005}">
      <dgm:prSet/>
      <dgm:spPr/>
      <dgm:t>
        <a:bodyPr/>
        <a:lstStyle/>
        <a:p>
          <a:endParaRPr lang="en-US"/>
        </a:p>
      </dgm:t>
    </dgm:pt>
    <dgm:pt modelId="{9728B247-8C08-4FDB-B0F7-0FFF2591073E}">
      <dgm:prSet phldrT="[Text]"/>
      <dgm:spPr/>
      <dgm:t>
        <a:bodyPr/>
        <a:lstStyle/>
        <a:p>
          <a:r>
            <a:rPr lang="en-US" dirty="0"/>
            <a:t>Parking Area</a:t>
          </a:r>
        </a:p>
      </dgm:t>
    </dgm:pt>
    <dgm:pt modelId="{FC00B124-0894-4AF3-93CE-1DE7EAFFF9F8}" type="parTrans" cxnId="{C113F61C-D6D3-45D9-B755-8D8FF9677A22}">
      <dgm:prSet/>
      <dgm:spPr/>
      <dgm:t>
        <a:bodyPr/>
        <a:lstStyle/>
        <a:p>
          <a:endParaRPr lang="en-US"/>
        </a:p>
      </dgm:t>
    </dgm:pt>
    <dgm:pt modelId="{2E8EC946-EEC6-4807-B6AE-CD48A1423353}" type="sibTrans" cxnId="{C113F61C-D6D3-45D9-B755-8D8FF9677A22}">
      <dgm:prSet/>
      <dgm:spPr/>
      <dgm:t>
        <a:bodyPr/>
        <a:lstStyle/>
        <a:p>
          <a:endParaRPr lang="en-US"/>
        </a:p>
      </dgm:t>
    </dgm:pt>
    <dgm:pt modelId="{FE5E199B-D1FE-45A4-96E0-388E3EF33B0B}">
      <dgm:prSet phldrT="[Text]"/>
      <dgm:spPr/>
      <dgm:t>
        <a:bodyPr/>
        <a:lstStyle/>
        <a:p>
          <a:r>
            <a:rPr lang="en-US" dirty="0"/>
            <a:t>Driver Room</a:t>
          </a:r>
        </a:p>
        <a:p>
          <a:r>
            <a:rPr lang="en-US" dirty="0"/>
            <a:t>&amp; </a:t>
          </a:r>
        </a:p>
        <a:p>
          <a:r>
            <a:rPr lang="en-US" dirty="0"/>
            <a:t>Bathroom</a:t>
          </a:r>
        </a:p>
      </dgm:t>
    </dgm:pt>
    <dgm:pt modelId="{A28C0B53-36A4-45C5-95F2-EDEB29C95053}" type="parTrans" cxnId="{7BD0AF7B-BD17-40B4-BF18-F1548B110A80}">
      <dgm:prSet/>
      <dgm:spPr/>
      <dgm:t>
        <a:bodyPr/>
        <a:lstStyle/>
        <a:p>
          <a:endParaRPr lang="en-US"/>
        </a:p>
      </dgm:t>
    </dgm:pt>
    <dgm:pt modelId="{72980715-9A55-4125-81CB-2A94EB3135F2}" type="sibTrans" cxnId="{7BD0AF7B-BD17-40B4-BF18-F1548B110A80}">
      <dgm:prSet/>
      <dgm:spPr/>
      <dgm:t>
        <a:bodyPr/>
        <a:lstStyle/>
        <a:p>
          <a:endParaRPr lang="en-US"/>
        </a:p>
      </dgm:t>
    </dgm:pt>
    <dgm:pt modelId="{7934AE72-7BF1-4DB4-9985-3EB9BBA7EAEB}">
      <dgm:prSet phldrT="[Text]"/>
      <dgm:spPr/>
      <dgm:t>
        <a:bodyPr/>
        <a:lstStyle/>
        <a:p>
          <a:r>
            <a:rPr lang="en-US" dirty="0"/>
            <a:t>Guard Room</a:t>
          </a:r>
        </a:p>
        <a:p>
          <a:r>
            <a:rPr lang="en-US" dirty="0"/>
            <a:t>&amp;</a:t>
          </a:r>
        </a:p>
        <a:p>
          <a:r>
            <a:rPr lang="en-US" dirty="0"/>
            <a:t>Bathroom</a:t>
          </a:r>
        </a:p>
      </dgm:t>
    </dgm:pt>
    <dgm:pt modelId="{645471F5-89B7-4D6E-874E-4CDD47F1B2C2}" type="parTrans" cxnId="{EA0EAC58-39C9-4803-901D-06EB4A05F02A}">
      <dgm:prSet/>
      <dgm:spPr/>
      <dgm:t>
        <a:bodyPr/>
        <a:lstStyle/>
        <a:p>
          <a:endParaRPr lang="en-US"/>
        </a:p>
      </dgm:t>
    </dgm:pt>
    <dgm:pt modelId="{0B7C7ACB-16AB-48E8-8505-28839FE692A5}" type="sibTrans" cxnId="{EA0EAC58-39C9-4803-901D-06EB4A05F02A}">
      <dgm:prSet/>
      <dgm:spPr/>
      <dgm:t>
        <a:bodyPr/>
        <a:lstStyle/>
        <a:p>
          <a:endParaRPr lang="en-US"/>
        </a:p>
      </dgm:t>
    </dgm:pt>
    <dgm:pt modelId="{166953C0-623B-4DAB-AFCC-D43C3F41A042}">
      <dgm:prSet phldrT="[Text]"/>
      <dgm:spPr/>
      <dgm:t>
        <a:bodyPr/>
        <a:lstStyle/>
        <a:p>
          <a:r>
            <a:rPr lang="en-US" dirty="0"/>
            <a:t>Kitchen</a:t>
          </a:r>
        </a:p>
      </dgm:t>
    </dgm:pt>
    <dgm:pt modelId="{5C965DB9-48F3-4FA3-8F7A-2DCF65311B93}" type="parTrans" cxnId="{037FDCEA-545E-4B19-8587-8D512BBBE085}">
      <dgm:prSet/>
      <dgm:spPr/>
      <dgm:t>
        <a:bodyPr/>
        <a:lstStyle/>
        <a:p>
          <a:endParaRPr lang="en-US"/>
        </a:p>
      </dgm:t>
    </dgm:pt>
    <dgm:pt modelId="{CDF7B516-F0E7-4B95-BDE9-7C628B73A9C0}" type="sibTrans" cxnId="{037FDCEA-545E-4B19-8587-8D512BBBE085}">
      <dgm:prSet/>
      <dgm:spPr/>
      <dgm:t>
        <a:bodyPr/>
        <a:lstStyle/>
        <a:p>
          <a:endParaRPr lang="en-US"/>
        </a:p>
      </dgm:t>
    </dgm:pt>
    <dgm:pt modelId="{29475CF8-47EA-4325-86AB-B86E9EA07BC5}">
      <dgm:prSet phldrT="[Text]" custT="1"/>
      <dgm:spPr/>
      <dgm:t>
        <a:bodyPr/>
        <a:lstStyle/>
        <a:p>
          <a:r>
            <a:rPr lang="en-US" sz="2000" dirty="0"/>
            <a:t>Store Room</a:t>
          </a:r>
        </a:p>
      </dgm:t>
    </dgm:pt>
    <dgm:pt modelId="{FD93A8AB-9EDE-43A6-906A-9AD21E90AB4A}" type="sibTrans" cxnId="{B3755D1B-E415-4C54-8D87-AD7C720AF25D}">
      <dgm:prSet/>
      <dgm:spPr/>
      <dgm:t>
        <a:bodyPr/>
        <a:lstStyle/>
        <a:p>
          <a:endParaRPr lang="en-US"/>
        </a:p>
      </dgm:t>
    </dgm:pt>
    <dgm:pt modelId="{CE2D2E9A-F112-4510-9B76-7C284C9F162D}" type="parTrans" cxnId="{B3755D1B-E415-4C54-8D87-AD7C720AF25D}">
      <dgm:prSet/>
      <dgm:spPr/>
      <dgm:t>
        <a:bodyPr/>
        <a:lstStyle/>
        <a:p>
          <a:endParaRPr lang="en-US"/>
        </a:p>
      </dgm:t>
    </dgm:pt>
    <dgm:pt modelId="{3B9E423B-6953-49E6-87E3-753C5ED5D434}" type="pres">
      <dgm:prSet presAssocID="{C9F7C830-21D6-41D6-8498-ABB5222AD39D}" presName="Name0" presStyleCnt="0">
        <dgm:presLayoutVars>
          <dgm:chMax val="1"/>
          <dgm:chPref val="1"/>
          <dgm:dir/>
          <dgm:animOne val="branch"/>
          <dgm:animLvl val="lvl"/>
        </dgm:presLayoutVars>
      </dgm:prSet>
      <dgm:spPr/>
      <dgm:t>
        <a:bodyPr/>
        <a:lstStyle/>
        <a:p>
          <a:endParaRPr lang="en-US"/>
        </a:p>
      </dgm:t>
    </dgm:pt>
    <dgm:pt modelId="{588AE020-7458-4D54-844A-FAA9447457FA}" type="pres">
      <dgm:prSet presAssocID="{CCAA9BC3-FDBF-40DE-8101-68894E7B0879}" presName="singleCycle" presStyleCnt="0"/>
      <dgm:spPr/>
    </dgm:pt>
    <dgm:pt modelId="{557A57D2-F080-4AFC-B15F-45CB319DF158}" type="pres">
      <dgm:prSet presAssocID="{CCAA9BC3-FDBF-40DE-8101-68894E7B0879}" presName="singleCenter" presStyleLbl="node1" presStyleIdx="0" presStyleCnt="6">
        <dgm:presLayoutVars>
          <dgm:chMax val="7"/>
          <dgm:chPref val="7"/>
        </dgm:presLayoutVars>
      </dgm:prSet>
      <dgm:spPr/>
      <dgm:t>
        <a:bodyPr/>
        <a:lstStyle/>
        <a:p>
          <a:endParaRPr lang="en-US"/>
        </a:p>
      </dgm:t>
    </dgm:pt>
    <dgm:pt modelId="{53BD2308-79D2-48BE-81CF-443756D77BAA}" type="pres">
      <dgm:prSet presAssocID="{FC00B124-0894-4AF3-93CE-1DE7EAFFF9F8}" presName="Name56" presStyleLbl="parChTrans1D2" presStyleIdx="0" presStyleCnt="5"/>
      <dgm:spPr/>
      <dgm:t>
        <a:bodyPr/>
        <a:lstStyle/>
        <a:p>
          <a:endParaRPr lang="en-US"/>
        </a:p>
      </dgm:t>
    </dgm:pt>
    <dgm:pt modelId="{16F70CD5-7F7A-43E0-9AC0-108FEFC5B3A5}" type="pres">
      <dgm:prSet presAssocID="{9728B247-8C08-4FDB-B0F7-0FFF2591073E}" presName="text0" presStyleLbl="node1" presStyleIdx="1" presStyleCnt="6">
        <dgm:presLayoutVars>
          <dgm:bulletEnabled val="1"/>
        </dgm:presLayoutVars>
      </dgm:prSet>
      <dgm:spPr/>
      <dgm:t>
        <a:bodyPr/>
        <a:lstStyle/>
        <a:p>
          <a:endParaRPr lang="en-US"/>
        </a:p>
      </dgm:t>
    </dgm:pt>
    <dgm:pt modelId="{6C4DD8CB-A270-4F0B-9734-CD157D7E4F0C}" type="pres">
      <dgm:prSet presAssocID="{A28C0B53-36A4-45C5-95F2-EDEB29C95053}" presName="Name56" presStyleLbl="parChTrans1D2" presStyleIdx="1" presStyleCnt="5"/>
      <dgm:spPr/>
      <dgm:t>
        <a:bodyPr/>
        <a:lstStyle/>
        <a:p>
          <a:endParaRPr lang="en-US"/>
        </a:p>
      </dgm:t>
    </dgm:pt>
    <dgm:pt modelId="{3F0A2FB6-9100-419F-B064-EE0BFC0741A9}" type="pres">
      <dgm:prSet presAssocID="{FE5E199B-D1FE-45A4-96E0-388E3EF33B0B}" presName="text0" presStyleLbl="node1" presStyleIdx="2" presStyleCnt="6">
        <dgm:presLayoutVars>
          <dgm:bulletEnabled val="1"/>
        </dgm:presLayoutVars>
      </dgm:prSet>
      <dgm:spPr/>
      <dgm:t>
        <a:bodyPr/>
        <a:lstStyle/>
        <a:p>
          <a:endParaRPr lang="en-US"/>
        </a:p>
      </dgm:t>
    </dgm:pt>
    <dgm:pt modelId="{CF51721D-A22A-461B-860B-C3AACBFD2B0E}" type="pres">
      <dgm:prSet presAssocID="{CE2D2E9A-F112-4510-9B76-7C284C9F162D}" presName="Name56" presStyleLbl="parChTrans1D2" presStyleIdx="2" presStyleCnt="5"/>
      <dgm:spPr/>
      <dgm:t>
        <a:bodyPr/>
        <a:lstStyle/>
        <a:p>
          <a:endParaRPr lang="en-US"/>
        </a:p>
      </dgm:t>
    </dgm:pt>
    <dgm:pt modelId="{AC3851E6-F835-4D24-A4D4-8CDC0D8E3CE4}" type="pres">
      <dgm:prSet presAssocID="{29475CF8-47EA-4325-86AB-B86E9EA07BC5}" presName="text0" presStyleLbl="node1" presStyleIdx="3" presStyleCnt="6">
        <dgm:presLayoutVars>
          <dgm:bulletEnabled val="1"/>
        </dgm:presLayoutVars>
      </dgm:prSet>
      <dgm:spPr/>
      <dgm:t>
        <a:bodyPr/>
        <a:lstStyle/>
        <a:p>
          <a:endParaRPr lang="en-US"/>
        </a:p>
      </dgm:t>
    </dgm:pt>
    <dgm:pt modelId="{A86A1B8E-020C-4032-9B96-B5FAF1124B81}" type="pres">
      <dgm:prSet presAssocID="{5C965DB9-48F3-4FA3-8F7A-2DCF65311B93}" presName="Name56" presStyleLbl="parChTrans1D2" presStyleIdx="3" presStyleCnt="5"/>
      <dgm:spPr/>
      <dgm:t>
        <a:bodyPr/>
        <a:lstStyle/>
        <a:p>
          <a:endParaRPr lang="en-US"/>
        </a:p>
      </dgm:t>
    </dgm:pt>
    <dgm:pt modelId="{4A026B83-071E-40A1-99D6-CA730D16A08A}" type="pres">
      <dgm:prSet presAssocID="{166953C0-623B-4DAB-AFCC-D43C3F41A042}" presName="text0" presStyleLbl="node1" presStyleIdx="4" presStyleCnt="6">
        <dgm:presLayoutVars>
          <dgm:bulletEnabled val="1"/>
        </dgm:presLayoutVars>
      </dgm:prSet>
      <dgm:spPr/>
      <dgm:t>
        <a:bodyPr/>
        <a:lstStyle/>
        <a:p>
          <a:endParaRPr lang="en-US"/>
        </a:p>
      </dgm:t>
    </dgm:pt>
    <dgm:pt modelId="{BD27D360-6EB2-495C-8ADC-AB1FA41E9CED}" type="pres">
      <dgm:prSet presAssocID="{645471F5-89B7-4D6E-874E-4CDD47F1B2C2}" presName="Name56" presStyleLbl="parChTrans1D2" presStyleIdx="4" presStyleCnt="5"/>
      <dgm:spPr/>
      <dgm:t>
        <a:bodyPr/>
        <a:lstStyle/>
        <a:p>
          <a:endParaRPr lang="en-US"/>
        </a:p>
      </dgm:t>
    </dgm:pt>
    <dgm:pt modelId="{A8CB4DA5-D23D-45E3-9377-AECF78871CFF}" type="pres">
      <dgm:prSet presAssocID="{7934AE72-7BF1-4DB4-9985-3EB9BBA7EAEB}" presName="text0" presStyleLbl="node1" presStyleIdx="5" presStyleCnt="6" custRadScaleRad="98785" custRadScaleInc="6067">
        <dgm:presLayoutVars>
          <dgm:bulletEnabled val="1"/>
        </dgm:presLayoutVars>
      </dgm:prSet>
      <dgm:spPr/>
      <dgm:t>
        <a:bodyPr/>
        <a:lstStyle/>
        <a:p>
          <a:endParaRPr lang="en-US"/>
        </a:p>
      </dgm:t>
    </dgm:pt>
  </dgm:ptLst>
  <dgm:cxnLst>
    <dgm:cxn modelId="{D0276802-126D-42F3-8C07-5B3CCD5FB15C}" type="presOf" srcId="{645471F5-89B7-4D6E-874E-4CDD47F1B2C2}" destId="{BD27D360-6EB2-495C-8ADC-AB1FA41E9CED}" srcOrd="0" destOrd="0" presId="urn:microsoft.com/office/officeart/2008/layout/RadialCluster"/>
    <dgm:cxn modelId="{442DA65D-B6DB-40E2-B41A-1F9B4EA84951}" type="presOf" srcId="{5C965DB9-48F3-4FA3-8F7A-2DCF65311B93}" destId="{A86A1B8E-020C-4032-9B96-B5FAF1124B81}" srcOrd="0" destOrd="0" presId="urn:microsoft.com/office/officeart/2008/layout/RadialCluster"/>
    <dgm:cxn modelId="{D93908A3-376F-4618-9B5B-ECB250DE4005}" srcId="{C9F7C830-21D6-41D6-8498-ABB5222AD39D}" destId="{CCAA9BC3-FDBF-40DE-8101-68894E7B0879}" srcOrd="0" destOrd="0" parTransId="{788A9535-F2E9-4D2B-8ED8-ABA09640C748}" sibTransId="{FDEA78A4-9049-4290-A6F1-41821EBEED2C}"/>
    <dgm:cxn modelId="{06ADA966-37E1-440C-A086-E9759F5DF071}" type="presOf" srcId="{A28C0B53-36A4-45C5-95F2-EDEB29C95053}" destId="{6C4DD8CB-A270-4F0B-9734-CD157D7E4F0C}" srcOrd="0" destOrd="0" presId="urn:microsoft.com/office/officeart/2008/layout/RadialCluster"/>
    <dgm:cxn modelId="{1CB45554-CFAF-462F-976D-09779FF9A201}" type="presOf" srcId="{C9F7C830-21D6-41D6-8498-ABB5222AD39D}" destId="{3B9E423B-6953-49E6-87E3-753C5ED5D434}" srcOrd="0" destOrd="0" presId="urn:microsoft.com/office/officeart/2008/layout/RadialCluster"/>
    <dgm:cxn modelId="{C113F61C-D6D3-45D9-B755-8D8FF9677A22}" srcId="{CCAA9BC3-FDBF-40DE-8101-68894E7B0879}" destId="{9728B247-8C08-4FDB-B0F7-0FFF2591073E}" srcOrd="0" destOrd="0" parTransId="{FC00B124-0894-4AF3-93CE-1DE7EAFFF9F8}" sibTransId="{2E8EC946-EEC6-4807-B6AE-CD48A1423353}"/>
    <dgm:cxn modelId="{BAE3E2D3-2462-4162-BB26-3EF966271EB0}" type="presOf" srcId="{9728B247-8C08-4FDB-B0F7-0FFF2591073E}" destId="{16F70CD5-7F7A-43E0-9AC0-108FEFC5B3A5}" srcOrd="0" destOrd="0" presId="urn:microsoft.com/office/officeart/2008/layout/RadialCluster"/>
    <dgm:cxn modelId="{707A1847-FA56-4838-9987-0DB987EF3D65}" type="presOf" srcId="{166953C0-623B-4DAB-AFCC-D43C3F41A042}" destId="{4A026B83-071E-40A1-99D6-CA730D16A08A}" srcOrd="0" destOrd="0" presId="urn:microsoft.com/office/officeart/2008/layout/RadialCluster"/>
    <dgm:cxn modelId="{EA0EAC58-39C9-4803-901D-06EB4A05F02A}" srcId="{CCAA9BC3-FDBF-40DE-8101-68894E7B0879}" destId="{7934AE72-7BF1-4DB4-9985-3EB9BBA7EAEB}" srcOrd="4" destOrd="0" parTransId="{645471F5-89B7-4D6E-874E-4CDD47F1B2C2}" sibTransId="{0B7C7ACB-16AB-48E8-8505-28839FE692A5}"/>
    <dgm:cxn modelId="{C53F065F-E240-4950-9594-0CBAFA9E59DA}" type="presOf" srcId="{FE5E199B-D1FE-45A4-96E0-388E3EF33B0B}" destId="{3F0A2FB6-9100-419F-B064-EE0BFC0741A9}" srcOrd="0" destOrd="0" presId="urn:microsoft.com/office/officeart/2008/layout/RadialCluster"/>
    <dgm:cxn modelId="{B3755D1B-E415-4C54-8D87-AD7C720AF25D}" srcId="{CCAA9BC3-FDBF-40DE-8101-68894E7B0879}" destId="{29475CF8-47EA-4325-86AB-B86E9EA07BC5}" srcOrd="2" destOrd="0" parTransId="{CE2D2E9A-F112-4510-9B76-7C284C9F162D}" sibTransId="{FD93A8AB-9EDE-43A6-906A-9AD21E90AB4A}"/>
    <dgm:cxn modelId="{C396E61E-2E8C-43CB-BEE2-FB648F211813}" type="presOf" srcId="{CE2D2E9A-F112-4510-9B76-7C284C9F162D}" destId="{CF51721D-A22A-461B-860B-C3AACBFD2B0E}" srcOrd="0" destOrd="0" presId="urn:microsoft.com/office/officeart/2008/layout/RadialCluster"/>
    <dgm:cxn modelId="{4DA8FF0D-E950-4DAD-A263-5F9F5B9F4095}" type="presOf" srcId="{7934AE72-7BF1-4DB4-9985-3EB9BBA7EAEB}" destId="{A8CB4DA5-D23D-45E3-9377-AECF78871CFF}" srcOrd="0" destOrd="0" presId="urn:microsoft.com/office/officeart/2008/layout/RadialCluster"/>
    <dgm:cxn modelId="{7BD0AF7B-BD17-40B4-BF18-F1548B110A80}" srcId="{CCAA9BC3-FDBF-40DE-8101-68894E7B0879}" destId="{FE5E199B-D1FE-45A4-96E0-388E3EF33B0B}" srcOrd="1" destOrd="0" parTransId="{A28C0B53-36A4-45C5-95F2-EDEB29C95053}" sibTransId="{72980715-9A55-4125-81CB-2A94EB3135F2}"/>
    <dgm:cxn modelId="{3B72ADE7-34F5-4049-8A71-7D71C25EE36D}" type="presOf" srcId="{CCAA9BC3-FDBF-40DE-8101-68894E7B0879}" destId="{557A57D2-F080-4AFC-B15F-45CB319DF158}" srcOrd="0" destOrd="0" presId="urn:microsoft.com/office/officeart/2008/layout/RadialCluster"/>
    <dgm:cxn modelId="{4851F4FA-4D0E-4242-8197-F4449336987C}" type="presOf" srcId="{FC00B124-0894-4AF3-93CE-1DE7EAFFF9F8}" destId="{53BD2308-79D2-48BE-81CF-443756D77BAA}" srcOrd="0" destOrd="0" presId="urn:microsoft.com/office/officeart/2008/layout/RadialCluster"/>
    <dgm:cxn modelId="{037FDCEA-545E-4B19-8587-8D512BBBE085}" srcId="{CCAA9BC3-FDBF-40DE-8101-68894E7B0879}" destId="{166953C0-623B-4DAB-AFCC-D43C3F41A042}" srcOrd="3" destOrd="0" parTransId="{5C965DB9-48F3-4FA3-8F7A-2DCF65311B93}" sibTransId="{CDF7B516-F0E7-4B95-BDE9-7C628B73A9C0}"/>
    <dgm:cxn modelId="{8F4ED13D-C9CF-4170-A59C-747661195B85}" type="presOf" srcId="{29475CF8-47EA-4325-86AB-B86E9EA07BC5}" destId="{AC3851E6-F835-4D24-A4D4-8CDC0D8E3CE4}" srcOrd="0" destOrd="0" presId="urn:microsoft.com/office/officeart/2008/layout/RadialCluster"/>
    <dgm:cxn modelId="{734CEE43-D321-42D1-B82D-68A7AE145470}" type="presParOf" srcId="{3B9E423B-6953-49E6-87E3-753C5ED5D434}" destId="{588AE020-7458-4D54-844A-FAA9447457FA}" srcOrd="0" destOrd="0" presId="urn:microsoft.com/office/officeart/2008/layout/RadialCluster"/>
    <dgm:cxn modelId="{5BB11DE6-63E1-49D5-8E8C-46E59C66A09D}" type="presParOf" srcId="{588AE020-7458-4D54-844A-FAA9447457FA}" destId="{557A57D2-F080-4AFC-B15F-45CB319DF158}" srcOrd="0" destOrd="0" presId="urn:microsoft.com/office/officeart/2008/layout/RadialCluster"/>
    <dgm:cxn modelId="{4DC1B5E2-81DA-46F1-B24A-CDDACF2D72E4}" type="presParOf" srcId="{588AE020-7458-4D54-844A-FAA9447457FA}" destId="{53BD2308-79D2-48BE-81CF-443756D77BAA}" srcOrd="1" destOrd="0" presId="urn:microsoft.com/office/officeart/2008/layout/RadialCluster"/>
    <dgm:cxn modelId="{7F9B2DE1-DD1C-45D1-9F7E-9CD7164BB4B4}" type="presParOf" srcId="{588AE020-7458-4D54-844A-FAA9447457FA}" destId="{16F70CD5-7F7A-43E0-9AC0-108FEFC5B3A5}" srcOrd="2" destOrd="0" presId="urn:microsoft.com/office/officeart/2008/layout/RadialCluster"/>
    <dgm:cxn modelId="{1BBBEFBE-4914-43B4-B092-65983F22B6E5}" type="presParOf" srcId="{588AE020-7458-4D54-844A-FAA9447457FA}" destId="{6C4DD8CB-A270-4F0B-9734-CD157D7E4F0C}" srcOrd="3" destOrd="0" presId="urn:microsoft.com/office/officeart/2008/layout/RadialCluster"/>
    <dgm:cxn modelId="{8D89CEAA-2A7D-49CE-A798-0D7AF65E6267}" type="presParOf" srcId="{588AE020-7458-4D54-844A-FAA9447457FA}" destId="{3F0A2FB6-9100-419F-B064-EE0BFC0741A9}" srcOrd="4" destOrd="0" presId="urn:microsoft.com/office/officeart/2008/layout/RadialCluster"/>
    <dgm:cxn modelId="{D2F15428-1B6A-42FD-8D72-AD70F6F5C942}" type="presParOf" srcId="{588AE020-7458-4D54-844A-FAA9447457FA}" destId="{CF51721D-A22A-461B-860B-C3AACBFD2B0E}" srcOrd="5" destOrd="0" presId="urn:microsoft.com/office/officeart/2008/layout/RadialCluster"/>
    <dgm:cxn modelId="{96E963ED-CCA4-4C02-95CD-24588A4D0585}" type="presParOf" srcId="{588AE020-7458-4D54-844A-FAA9447457FA}" destId="{AC3851E6-F835-4D24-A4D4-8CDC0D8E3CE4}" srcOrd="6" destOrd="0" presId="urn:microsoft.com/office/officeart/2008/layout/RadialCluster"/>
    <dgm:cxn modelId="{F825EE0B-F15A-4EA6-8880-32154DAF1608}" type="presParOf" srcId="{588AE020-7458-4D54-844A-FAA9447457FA}" destId="{A86A1B8E-020C-4032-9B96-B5FAF1124B81}" srcOrd="7" destOrd="0" presId="urn:microsoft.com/office/officeart/2008/layout/RadialCluster"/>
    <dgm:cxn modelId="{16314D88-B117-4D02-8798-4331ABF815AB}" type="presParOf" srcId="{588AE020-7458-4D54-844A-FAA9447457FA}" destId="{4A026B83-071E-40A1-99D6-CA730D16A08A}" srcOrd="8" destOrd="0" presId="urn:microsoft.com/office/officeart/2008/layout/RadialCluster"/>
    <dgm:cxn modelId="{D70AF931-8F64-4767-AF81-1CD637D1F10C}" type="presParOf" srcId="{588AE020-7458-4D54-844A-FAA9447457FA}" destId="{BD27D360-6EB2-495C-8ADC-AB1FA41E9CED}" srcOrd="9" destOrd="0" presId="urn:microsoft.com/office/officeart/2008/layout/RadialCluster"/>
    <dgm:cxn modelId="{6AB9AC33-FD95-4D0E-B256-E7A8D1CE8B22}" type="presParOf" srcId="{588AE020-7458-4D54-844A-FAA9447457FA}" destId="{A8CB4DA5-D23D-45E3-9377-AECF78871CFF}" srcOrd="10" destOrd="0" presId="urn:microsoft.com/office/officeart/2008/layout/RadialCluster"/>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AFBB715-E364-4479-AF65-BC7E8AE67468}" type="doc">
      <dgm:prSet loTypeId="urn:microsoft.com/office/officeart/2005/8/layout/radial5" loCatId="cycle" qsTypeId="urn:microsoft.com/office/officeart/2005/8/quickstyle/3d3" qsCatId="3D" csTypeId="urn:microsoft.com/office/officeart/2005/8/colors/colorful1" csCatId="colorful" phldr="1"/>
      <dgm:spPr/>
      <dgm:t>
        <a:bodyPr/>
        <a:lstStyle/>
        <a:p>
          <a:endParaRPr lang="en-US"/>
        </a:p>
      </dgm:t>
    </dgm:pt>
    <dgm:pt modelId="{320FCB14-105A-49B3-96D5-7E0BA016A014}">
      <dgm:prSet phldrT="[Text]"/>
      <dgm:spPr/>
      <dgm:t>
        <a:bodyPr/>
        <a:lstStyle/>
        <a:p>
          <a:r>
            <a:rPr lang="en-US" dirty="0"/>
            <a:t>Unit</a:t>
          </a:r>
        </a:p>
      </dgm:t>
    </dgm:pt>
    <dgm:pt modelId="{16FC8480-A2CB-411A-BB4F-7BA16593B02D}" type="parTrans" cxnId="{73580689-E472-4018-9E2C-CB2004552616}">
      <dgm:prSet/>
      <dgm:spPr/>
      <dgm:t>
        <a:bodyPr/>
        <a:lstStyle/>
        <a:p>
          <a:endParaRPr lang="en-US"/>
        </a:p>
      </dgm:t>
    </dgm:pt>
    <dgm:pt modelId="{AE295388-5357-4A20-AAFB-9AA961622438}" type="sibTrans" cxnId="{73580689-E472-4018-9E2C-CB2004552616}">
      <dgm:prSet/>
      <dgm:spPr/>
      <dgm:t>
        <a:bodyPr/>
        <a:lstStyle/>
        <a:p>
          <a:endParaRPr lang="en-US"/>
        </a:p>
      </dgm:t>
    </dgm:pt>
    <dgm:pt modelId="{799E2FA8-3551-4BB1-86BE-D7BB41126301}">
      <dgm:prSet phldrT="[Text]"/>
      <dgm:spPr/>
      <dgm:t>
        <a:bodyPr/>
        <a:lstStyle/>
        <a:p>
          <a:r>
            <a:rPr lang="en-US" dirty="0"/>
            <a:t>Master Bedroom</a:t>
          </a:r>
        </a:p>
        <a:p>
          <a:r>
            <a:rPr lang="en-US" dirty="0"/>
            <a:t>(1)</a:t>
          </a:r>
        </a:p>
      </dgm:t>
    </dgm:pt>
    <dgm:pt modelId="{CF38F46E-290D-49C8-B993-8081B52AF897}" type="parTrans" cxnId="{7889C14C-262E-474A-BCF0-8D8328D3442E}">
      <dgm:prSet/>
      <dgm:spPr/>
      <dgm:t>
        <a:bodyPr/>
        <a:lstStyle/>
        <a:p>
          <a:endParaRPr lang="en-US"/>
        </a:p>
      </dgm:t>
    </dgm:pt>
    <dgm:pt modelId="{81108AAE-12B2-4C3C-A1D4-3F0BFCB9D7C6}" type="sibTrans" cxnId="{7889C14C-262E-474A-BCF0-8D8328D3442E}">
      <dgm:prSet/>
      <dgm:spPr/>
      <dgm:t>
        <a:bodyPr/>
        <a:lstStyle/>
        <a:p>
          <a:endParaRPr lang="en-US"/>
        </a:p>
      </dgm:t>
    </dgm:pt>
    <dgm:pt modelId="{D930D2AE-796D-423A-8579-DA7E28D5852D}">
      <dgm:prSet phldrT="[Text]"/>
      <dgm:spPr/>
      <dgm:t>
        <a:bodyPr/>
        <a:lstStyle/>
        <a:p>
          <a:r>
            <a:rPr lang="en-US" dirty="0"/>
            <a:t>Dining Room</a:t>
          </a:r>
        </a:p>
      </dgm:t>
    </dgm:pt>
    <dgm:pt modelId="{B07BBCEF-52F0-493D-9EFE-CE2D5CFB6DFD}" type="parTrans" cxnId="{0BE30D58-6093-4BB6-93B9-1AC04CE08A52}">
      <dgm:prSet/>
      <dgm:spPr/>
      <dgm:t>
        <a:bodyPr/>
        <a:lstStyle/>
        <a:p>
          <a:endParaRPr lang="en-US"/>
        </a:p>
      </dgm:t>
    </dgm:pt>
    <dgm:pt modelId="{D95B9FB1-F6F2-44B8-BF14-1634F3127D08}" type="sibTrans" cxnId="{0BE30D58-6093-4BB6-93B9-1AC04CE08A52}">
      <dgm:prSet/>
      <dgm:spPr/>
      <dgm:t>
        <a:bodyPr/>
        <a:lstStyle/>
        <a:p>
          <a:endParaRPr lang="en-US"/>
        </a:p>
      </dgm:t>
    </dgm:pt>
    <dgm:pt modelId="{77E3C195-CA55-4139-BE3E-B05248607A73}">
      <dgm:prSet phldrT="[Text]"/>
      <dgm:spPr/>
      <dgm:t>
        <a:bodyPr/>
        <a:lstStyle/>
        <a:p>
          <a:r>
            <a:rPr lang="en-US" dirty="0"/>
            <a:t>Drawing Room</a:t>
          </a:r>
        </a:p>
      </dgm:t>
    </dgm:pt>
    <dgm:pt modelId="{056F7B36-7EC5-4087-99E6-9D920F13A991}" type="parTrans" cxnId="{2B95720A-8801-4F22-B9C5-C242AFBF4ECD}">
      <dgm:prSet/>
      <dgm:spPr/>
      <dgm:t>
        <a:bodyPr/>
        <a:lstStyle/>
        <a:p>
          <a:endParaRPr lang="en-US"/>
        </a:p>
      </dgm:t>
    </dgm:pt>
    <dgm:pt modelId="{16448D28-146C-4C6B-B666-611C0D5A48A1}" type="sibTrans" cxnId="{2B95720A-8801-4F22-B9C5-C242AFBF4ECD}">
      <dgm:prSet/>
      <dgm:spPr/>
      <dgm:t>
        <a:bodyPr/>
        <a:lstStyle/>
        <a:p>
          <a:endParaRPr lang="en-US"/>
        </a:p>
      </dgm:t>
    </dgm:pt>
    <dgm:pt modelId="{5BFCE2DC-8D53-4341-B103-8F37F90CB1A6}">
      <dgm:prSet phldrT="[Text]"/>
      <dgm:spPr/>
      <dgm:t>
        <a:bodyPr/>
        <a:lstStyle/>
        <a:p>
          <a:r>
            <a:rPr lang="en-US" dirty="0"/>
            <a:t>Common Bathroom</a:t>
          </a:r>
        </a:p>
        <a:p>
          <a:r>
            <a:rPr lang="en-US" dirty="0"/>
            <a:t>(1)</a:t>
          </a:r>
        </a:p>
      </dgm:t>
    </dgm:pt>
    <dgm:pt modelId="{5CBEC341-A4E9-4923-A8A7-5024A0A72977}" type="parTrans" cxnId="{3818E952-831D-47C5-AFBE-D05F1F26EE16}">
      <dgm:prSet/>
      <dgm:spPr/>
      <dgm:t>
        <a:bodyPr/>
        <a:lstStyle/>
        <a:p>
          <a:endParaRPr lang="en-US"/>
        </a:p>
      </dgm:t>
    </dgm:pt>
    <dgm:pt modelId="{4B85850B-96B9-471E-B9C5-78304555A583}" type="sibTrans" cxnId="{3818E952-831D-47C5-AFBE-D05F1F26EE16}">
      <dgm:prSet/>
      <dgm:spPr/>
      <dgm:t>
        <a:bodyPr/>
        <a:lstStyle/>
        <a:p>
          <a:endParaRPr lang="en-US"/>
        </a:p>
      </dgm:t>
    </dgm:pt>
    <dgm:pt modelId="{D4DBC2EF-5DD7-4357-B83B-F3F1AF899EB9}">
      <dgm:prSet phldrT="[Text]"/>
      <dgm:spPr/>
      <dgm:t>
        <a:bodyPr/>
        <a:lstStyle/>
        <a:p>
          <a:r>
            <a:rPr lang="en-US" dirty="0"/>
            <a:t>Normal Bedroom</a:t>
          </a:r>
        </a:p>
        <a:p>
          <a:r>
            <a:rPr lang="en-US" dirty="0"/>
            <a:t>(2)</a:t>
          </a:r>
        </a:p>
      </dgm:t>
    </dgm:pt>
    <dgm:pt modelId="{AC7826D6-BDB0-4D0A-BFB9-2B4B9AD59F66}" type="parTrans" cxnId="{58D791BD-123E-494B-90D1-910C6CDE46F2}">
      <dgm:prSet/>
      <dgm:spPr/>
      <dgm:t>
        <a:bodyPr/>
        <a:lstStyle/>
        <a:p>
          <a:endParaRPr lang="en-US"/>
        </a:p>
      </dgm:t>
    </dgm:pt>
    <dgm:pt modelId="{5D7C22C5-0227-4155-A2FA-75D0DEBEC95F}" type="sibTrans" cxnId="{58D791BD-123E-494B-90D1-910C6CDE46F2}">
      <dgm:prSet/>
      <dgm:spPr/>
      <dgm:t>
        <a:bodyPr/>
        <a:lstStyle/>
        <a:p>
          <a:endParaRPr lang="en-US"/>
        </a:p>
      </dgm:t>
    </dgm:pt>
    <dgm:pt modelId="{593FA339-7178-4E0E-8BA8-94D4A1462EB1}" type="pres">
      <dgm:prSet presAssocID="{FAFBB715-E364-4479-AF65-BC7E8AE67468}" presName="Name0" presStyleCnt="0">
        <dgm:presLayoutVars>
          <dgm:chMax val="1"/>
          <dgm:dir/>
          <dgm:animLvl val="ctr"/>
          <dgm:resizeHandles val="exact"/>
        </dgm:presLayoutVars>
      </dgm:prSet>
      <dgm:spPr/>
      <dgm:t>
        <a:bodyPr/>
        <a:lstStyle/>
        <a:p>
          <a:endParaRPr lang="en-US"/>
        </a:p>
      </dgm:t>
    </dgm:pt>
    <dgm:pt modelId="{13F8E13A-D457-460D-A9C7-82B0D0E9E6D6}" type="pres">
      <dgm:prSet presAssocID="{320FCB14-105A-49B3-96D5-7E0BA016A014}" presName="centerShape" presStyleLbl="node0" presStyleIdx="0" presStyleCnt="1"/>
      <dgm:spPr/>
      <dgm:t>
        <a:bodyPr/>
        <a:lstStyle/>
        <a:p>
          <a:endParaRPr lang="en-US"/>
        </a:p>
      </dgm:t>
    </dgm:pt>
    <dgm:pt modelId="{166AFA4B-A374-4FFF-94AE-5D286CF85760}" type="pres">
      <dgm:prSet presAssocID="{CF38F46E-290D-49C8-B993-8081B52AF897}" presName="parTrans" presStyleLbl="sibTrans2D1" presStyleIdx="0" presStyleCnt="5"/>
      <dgm:spPr/>
      <dgm:t>
        <a:bodyPr/>
        <a:lstStyle/>
        <a:p>
          <a:endParaRPr lang="en-US"/>
        </a:p>
      </dgm:t>
    </dgm:pt>
    <dgm:pt modelId="{3EE8EB13-EB19-44F7-9E28-396A79812F67}" type="pres">
      <dgm:prSet presAssocID="{CF38F46E-290D-49C8-B993-8081B52AF897}" presName="connectorText" presStyleLbl="sibTrans2D1" presStyleIdx="0" presStyleCnt="5"/>
      <dgm:spPr/>
      <dgm:t>
        <a:bodyPr/>
        <a:lstStyle/>
        <a:p>
          <a:endParaRPr lang="en-US"/>
        </a:p>
      </dgm:t>
    </dgm:pt>
    <dgm:pt modelId="{0AD14510-49A0-46F1-9DA5-40986C0A9423}" type="pres">
      <dgm:prSet presAssocID="{799E2FA8-3551-4BB1-86BE-D7BB41126301}" presName="node" presStyleLbl="node1" presStyleIdx="0" presStyleCnt="5">
        <dgm:presLayoutVars>
          <dgm:bulletEnabled val="1"/>
        </dgm:presLayoutVars>
      </dgm:prSet>
      <dgm:spPr/>
      <dgm:t>
        <a:bodyPr/>
        <a:lstStyle/>
        <a:p>
          <a:endParaRPr lang="en-US"/>
        </a:p>
      </dgm:t>
    </dgm:pt>
    <dgm:pt modelId="{441CAA35-5967-4D0D-AB99-20EA037D8C02}" type="pres">
      <dgm:prSet presAssocID="{AC7826D6-BDB0-4D0A-BFB9-2B4B9AD59F66}" presName="parTrans" presStyleLbl="sibTrans2D1" presStyleIdx="1" presStyleCnt="5"/>
      <dgm:spPr/>
      <dgm:t>
        <a:bodyPr/>
        <a:lstStyle/>
        <a:p>
          <a:endParaRPr lang="en-US"/>
        </a:p>
      </dgm:t>
    </dgm:pt>
    <dgm:pt modelId="{28B44799-DDA8-486F-9C5D-E25212586376}" type="pres">
      <dgm:prSet presAssocID="{AC7826D6-BDB0-4D0A-BFB9-2B4B9AD59F66}" presName="connectorText" presStyleLbl="sibTrans2D1" presStyleIdx="1" presStyleCnt="5"/>
      <dgm:spPr/>
      <dgm:t>
        <a:bodyPr/>
        <a:lstStyle/>
        <a:p>
          <a:endParaRPr lang="en-US"/>
        </a:p>
      </dgm:t>
    </dgm:pt>
    <dgm:pt modelId="{01290160-71A0-4755-95CC-304899833DBF}" type="pres">
      <dgm:prSet presAssocID="{D4DBC2EF-5DD7-4357-B83B-F3F1AF899EB9}" presName="node" presStyleLbl="node1" presStyleIdx="1" presStyleCnt="5">
        <dgm:presLayoutVars>
          <dgm:bulletEnabled val="1"/>
        </dgm:presLayoutVars>
      </dgm:prSet>
      <dgm:spPr/>
      <dgm:t>
        <a:bodyPr/>
        <a:lstStyle/>
        <a:p>
          <a:endParaRPr lang="en-US"/>
        </a:p>
      </dgm:t>
    </dgm:pt>
    <dgm:pt modelId="{7A8F31B2-A54C-4EC7-9913-AEF397C7B799}" type="pres">
      <dgm:prSet presAssocID="{B07BBCEF-52F0-493D-9EFE-CE2D5CFB6DFD}" presName="parTrans" presStyleLbl="sibTrans2D1" presStyleIdx="2" presStyleCnt="5"/>
      <dgm:spPr/>
      <dgm:t>
        <a:bodyPr/>
        <a:lstStyle/>
        <a:p>
          <a:endParaRPr lang="en-US"/>
        </a:p>
      </dgm:t>
    </dgm:pt>
    <dgm:pt modelId="{2346DD4F-8238-4393-ACC1-CD1EE39188F0}" type="pres">
      <dgm:prSet presAssocID="{B07BBCEF-52F0-493D-9EFE-CE2D5CFB6DFD}" presName="connectorText" presStyleLbl="sibTrans2D1" presStyleIdx="2" presStyleCnt="5"/>
      <dgm:spPr/>
      <dgm:t>
        <a:bodyPr/>
        <a:lstStyle/>
        <a:p>
          <a:endParaRPr lang="en-US"/>
        </a:p>
      </dgm:t>
    </dgm:pt>
    <dgm:pt modelId="{BB0AED1D-F6DF-491B-AB1B-936092B971E3}" type="pres">
      <dgm:prSet presAssocID="{D930D2AE-796D-423A-8579-DA7E28D5852D}" presName="node" presStyleLbl="node1" presStyleIdx="2" presStyleCnt="5">
        <dgm:presLayoutVars>
          <dgm:bulletEnabled val="1"/>
        </dgm:presLayoutVars>
      </dgm:prSet>
      <dgm:spPr/>
      <dgm:t>
        <a:bodyPr/>
        <a:lstStyle/>
        <a:p>
          <a:endParaRPr lang="en-US"/>
        </a:p>
      </dgm:t>
    </dgm:pt>
    <dgm:pt modelId="{AB4B07BF-F287-425D-8188-AAD62B64A3A3}" type="pres">
      <dgm:prSet presAssocID="{056F7B36-7EC5-4087-99E6-9D920F13A991}" presName="parTrans" presStyleLbl="sibTrans2D1" presStyleIdx="3" presStyleCnt="5"/>
      <dgm:spPr/>
      <dgm:t>
        <a:bodyPr/>
        <a:lstStyle/>
        <a:p>
          <a:endParaRPr lang="en-US"/>
        </a:p>
      </dgm:t>
    </dgm:pt>
    <dgm:pt modelId="{8C533C11-DBF1-4107-B5C8-16E8543DB4AD}" type="pres">
      <dgm:prSet presAssocID="{056F7B36-7EC5-4087-99E6-9D920F13A991}" presName="connectorText" presStyleLbl="sibTrans2D1" presStyleIdx="3" presStyleCnt="5"/>
      <dgm:spPr/>
      <dgm:t>
        <a:bodyPr/>
        <a:lstStyle/>
        <a:p>
          <a:endParaRPr lang="en-US"/>
        </a:p>
      </dgm:t>
    </dgm:pt>
    <dgm:pt modelId="{DEFD4BA5-E223-4DE4-9694-1BC660890A97}" type="pres">
      <dgm:prSet presAssocID="{77E3C195-CA55-4139-BE3E-B05248607A73}" presName="node" presStyleLbl="node1" presStyleIdx="3" presStyleCnt="5">
        <dgm:presLayoutVars>
          <dgm:bulletEnabled val="1"/>
        </dgm:presLayoutVars>
      </dgm:prSet>
      <dgm:spPr/>
      <dgm:t>
        <a:bodyPr/>
        <a:lstStyle/>
        <a:p>
          <a:endParaRPr lang="en-US"/>
        </a:p>
      </dgm:t>
    </dgm:pt>
    <dgm:pt modelId="{CF8B7DEE-CD03-42F5-97AE-0DFA44AD24EF}" type="pres">
      <dgm:prSet presAssocID="{5CBEC341-A4E9-4923-A8A7-5024A0A72977}" presName="parTrans" presStyleLbl="sibTrans2D1" presStyleIdx="4" presStyleCnt="5"/>
      <dgm:spPr/>
      <dgm:t>
        <a:bodyPr/>
        <a:lstStyle/>
        <a:p>
          <a:endParaRPr lang="en-US"/>
        </a:p>
      </dgm:t>
    </dgm:pt>
    <dgm:pt modelId="{566CBD62-EC77-459B-B524-95C56A980399}" type="pres">
      <dgm:prSet presAssocID="{5CBEC341-A4E9-4923-A8A7-5024A0A72977}" presName="connectorText" presStyleLbl="sibTrans2D1" presStyleIdx="4" presStyleCnt="5"/>
      <dgm:spPr/>
      <dgm:t>
        <a:bodyPr/>
        <a:lstStyle/>
        <a:p>
          <a:endParaRPr lang="en-US"/>
        </a:p>
      </dgm:t>
    </dgm:pt>
    <dgm:pt modelId="{7930E9C7-9A95-4CBB-A844-22E03F23AAF9}" type="pres">
      <dgm:prSet presAssocID="{5BFCE2DC-8D53-4341-B103-8F37F90CB1A6}" presName="node" presStyleLbl="node1" presStyleIdx="4" presStyleCnt="5">
        <dgm:presLayoutVars>
          <dgm:bulletEnabled val="1"/>
        </dgm:presLayoutVars>
      </dgm:prSet>
      <dgm:spPr/>
      <dgm:t>
        <a:bodyPr/>
        <a:lstStyle/>
        <a:p>
          <a:endParaRPr lang="en-US"/>
        </a:p>
      </dgm:t>
    </dgm:pt>
  </dgm:ptLst>
  <dgm:cxnLst>
    <dgm:cxn modelId="{95BBD159-04BA-487F-BA79-17E17200CE01}" type="presOf" srcId="{B07BBCEF-52F0-493D-9EFE-CE2D5CFB6DFD}" destId="{2346DD4F-8238-4393-ACC1-CD1EE39188F0}" srcOrd="1" destOrd="0" presId="urn:microsoft.com/office/officeart/2005/8/layout/radial5"/>
    <dgm:cxn modelId="{443E1B8A-F569-4F07-A6B7-B1242B90E6D4}" type="presOf" srcId="{056F7B36-7EC5-4087-99E6-9D920F13A991}" destId="{8C533C11-DBF1-4107-B5C8-16E8543DB4AD}" srcOrd="1" destOrd="0" presId="urn:microsoft.com/office/officeart/2005/8/layout/radial5"/>
    <dgm:cxn modelId="{9106C7F8-8352-45EB-931A-D73BEEA11F0C}" type="presOf" srcId="{B07BBCEF-52F0-493D-9EFE-CE2D5CFB6DFD}" destId="{7A8F31B2-A54C-4EC7-9913-AEF397C7B799}" srcOrd="0" destOrd="0" presId="urn:microsoft.com/office/officeart/2005/8/layout/radial5"/>
    <dgm:cxn modelId="{6116DBBB-D852-4C78-AC1E-4697EA00AA76}" type="presOf" srcId="{77E3C195-CA55-4139-BE3E-B05248607A73}" destId="{DEFD4BA5-E223-4DE4-9694-1BC660890A97}" srcOrd="0" destOrd="0" presId="urn:microsoft.com/office/officeart/2005/8/layout/radial5"/>
    <dgm:cxn modelId="{C029C83C-1D92-4A4B-A26A-A39FD1FC64E3}" type="presOf" srcId="{D4DBC2EF-5DD7-4357-B83B-F3F1AF899EB9}" destId="{01290160-71A0-4755-95CC-304899833DBF}" srcOrd="0" destOrd="0" presId="urn:microsoft.com/office/officeart/2005/8/layout/radial5"/>
    <dgm:cxn modelId="{7889C14C-262E-474A-BCF0-8D8328D3442E}" srcId="{320FCB14-105A-49B3-96D5-7E0BA016A014}" destId="{799E2FA8-3551-4BB1-86BE-D7BB41126301}" srcOrd="0" destOrd="0" parTransId="{CF38F46E-290D-49C8-B993-8081B52AF897}" sibTransId="{81108AAE-12B2-4C3C-A1D4-3F0BFCB9D7C6}"/>
    <dgm:cxn modelId="{58D791BD-123E-494B-90D1-910C6CDE46F2}" srcId="{320FCB14-105A-49B3-96D5-7E0BA016A014}" destId="{D4DBC2EF-5DD7-4357-B83B-F3F1AF899EB9}" srcOrd="1" destOrd="0" parTransId="{AC7826D6-BDB0-4D0A-BFB9-2B4B9AD59F66}" sibTransId="{5D7C22C5-0227-4155-A2FA-75D0DEBEC95F}"/>
    <dgm:cxn modelId="{0742CE2F-6879-4FC4-B49A-3220C936E0DD}" type="presOf" srcId="{5CBEC341-A4E9-4923-A8A7-5024A0A72977}" destId="{566CBD62-EC77-459B-B524-95C56A980399}" srcOrd="1" destOrd="0" presId="urn:microsoft.com/office/officeart/2005/8/layout/radial5"/>
    <dgm:cxn modelId="{54E06754-A8CA-4DE1-BC58-F01F444AB014}" type="presOf" srcId="{5BFCE2DC-8D53-4341-B103-8F37F90CB1A6}" destId="{7930E9C7-9A95-4CBB-A844-22E03F23AAF9}" srcOrd="0" destOrd="0" presId="urn:microsoft.com/office/officeart/2005/8/layout/radial5"/>
    <dgm:cxn modelId="{0BE30D58-6093-4BB6-93B9-1AC04CE08A52}" srcId="{320FCB14-105A-49B3-96D5-7E0BA016A014}" destId="{D930D2AE-796D-423A-8579-DA7E28D5852D}" srcOrd="2" destOrd="0" parTransId="{B07BBCEF-52F0-493D-9EFE-CE2D5CFB6DFD}" sibTransId="{D95B9FB1-F6F2-44B8-BF14-1634F3127D08}"/>
    <dgm:cxn modelId="{986490B4-DE4B-4E47-91F6-AAA8236D03BF}" type="presOf" srcId="{AC7826D6-BDB0-4D0A-BFB9-2B4B9AD59F66}" destId="{28B44799-DDA8-486F-9C5D-E25212586376}" srcOrd="1" destOrd="0" presId="urn:microsoft.com/office/officeart/2005/8/layout/radial5"/>
    <dgm:cxn modelId="{A1CE9FCF-E550-470F-BEB8-62E025D2E87F}" type="presOf" srcId="{AC7826D6-BDB0-4D0A-BFB9-2B4B9AD59F66}" destId="{441CAA35-5967-4D0D-AB99-20EA037D8C02}" srcOrd="0" destOrd="0" presId="urn:microsoft.com/office/officeart/2005/8/layout/radial5"/>
    <dgm:cxn modelId="{C4BF836A-2843-4478-B45B-80D12AD5693A}" type="presOf" srcId="{056F7B36-7EC5-4087-99E6-9D920F13A991}" destId="{AB4B07BF-F287-425D-8188-AAD62B64A3A3}" srcOrd="0" destOrd="0" presId="urn:microsoft.com/office/officeart/2005/8/layout/radial5"/>
    <dgm:cxn modelId="{0D8687A9-C061-4273-93E9-70C3A246A732}" type="presOf" srcId="{799E2FA8-3551-4BB1-86BE-D7BB41126301}" destId="{0AD14510-49A0-46F1-9DA5-40986C0A9423}" srcOrd="0" destOrd="0" presId="urn:microsoft.com/office/officeart/2005/8/layout/radial5"/>
    <dgm:cxn modelId="{73580689-E472-4018-9E2C-CB2004552616}" srcId="{FAFBB715-E364-4479-AF65-BC7E8AE67468}" destId="{320FCB14-105A-49B3-96D5-7E0BA016A014}" srcOrd="0" destOrd="0" parTransId="{16FC8480-A2CB-411A-BB4F-7BA16593B02D}" sibTransId="{AE295388-5357-4A20-AAFB-9AA961622438}"/>
    <dgm:cxn modelId="{28DF1E22-097B-4FF9-A857-CA8288AF3DDE}" type="presOf" srcId="{320FCB14-105A-49B3-96D5-7E0BA016A014}" destId="{13F8E13A-D457-460D-A9C7-82B0D0E9E6D6}" srcOrd="0" destOrd="0" presId="urn:microsoft.com/office/officeart/2005/8/layout/radial5"/>
    <dgm:cxn modelId="{33F0DA82-E564-4361-B1D7-C919D55A718C}" type="presOf" srcId="{CF38F46E-290D-49C8-B993-8081B52AF897}" destId="{3EE8EB13-EB19-44F7-9E28-396A79812F67}" srcOrd="1" destOrd="0" presId="urn:microsoft.com/office/officeart/2005/8/layout/radial5"/>
    <dgm:cxn modelId="{9892ECBD-0FBD-4A34-8F97-33ACDDC85805}" type="presOf" srcId="{CF38F46E-290D-49C8-B993-8081B52AF897}" destId="{166AFA4B-A374-4FFF-94AE-5D286CF85760}" srcOrd="0" destOrd="0" presId="urn:microsoft.com/office/officeart/2005/8/layout/radial5"/>
    <dgm:cxn modelId="{2B95720A-8801-4F22-B9C5-C242AFBF4ECD}" srcId="{320FCB14-105A-49B3-96D5-7E0BA016A014}" destId="{77E3C195-CA55-4139-BE3E-B05248607A73}" srcOrd="3" destOrd="0" parTransId="{056F7B36-7EC5-4087-99E6-9D920F13A991}" sibTransId="{16448D28-146C-4C6B-B666-611C0D5A48A1}"/>
    <dgm:cxn modelId="{C341825A-FBA9-4AE3-B8D4-7270412B267A}" type="presOf" srcId="{5CBEC341-A4E9-4923-A8A7-5024A0A72977}" destId="{CF8B7DEE-CD03-42F5-97AE-0DFA44AD24EF}" srcOrd="0" destOrd="0" presId="urn:microsoft.com/office/officeart/2005/8/layout/radial5"/>
    <dgm:cxn modelId="{3818E952-831D-47C5-AFBE-D05F1F26EE16}" srcId="{320FCB14-105A-49B3-96D5-7E0BA016A014}" destId="{5BFCE2DC-8D53-4341-B103-8F37F90CB1A6}" srcOrd="4" destOrd="0" parTransId="{5CBEC341-A4E9-4923-A8A7-5024A0A72977}" sibTransId="{4B85850B-96B9-471E-B9C5-78304555A583}"/>
    <dgm:cxn modelId="{B639CB55-08E5-4EE1-8748-3745E8F14539}" type="presOf" srcId="{D930D2AE-796D-423A-8579-DA7E28D5852D}" destId="{BB0AED1D-F6DF-491B-AB1B-936092B971E3}" srcOrd="0" destOrd="0" presId="urn:microsoft.com/office/officeart/2005/8/layout/radial5"/>
    <dgm:cxn modelId="{2870DEE5-65CC-416B-B60A-95D42F99655E}" type="presOf" srcId="{FAFBB715-E364-4479-AF65-BC7E8AE67468}" destId="{593FA339-7178-4E0E-8BA8-94D4A1462EB1}" srcOrd="0" destOrd="0" presId="urn:microsoft.com/office/officeart/2005/8/layout/radial5"/>
    <dgm:cxn modelId="{C8851C02-8F89-4E73-9F0A-7708DF97EBD3}" type="presParOf" srcId="{593FA339-7178-4E0E-8BA8-94D4A1462EB1}" destId="{13F8E13A-D457-460D-A9C7-82B0D0E9E6D6}" srcOrd="0" destOrd="0" presId="urn:microsoft.com/office/officeart/2005/8/layout/radial5"/>
    <dgm:cxn modelId="{3CB662C2-5920-4009-BE0C-D1C642F8FC1B}" type="presParOf" srcId="{593FA339-7178-4E0E-8BA8-94D4A1462EB1}" destId="{166AFA4B-A374-4FFF-94AE-5D286CF85760}" srcOrd="1" destOrd="0" presId="urn:microsoft.com/office/officeart/2005/8/layout/radial5"/>
    <dgm:cxn modelId="{11353DD9-06DF-4C49-A447-CD2427DE1535}" type="presParOf" srcId="{166AFA4B-A374-4FFF-94AE-5D286CF85760}" destId="{3EE8EB13-EB19-44F7-9E28-396A79812F67}" srcOrd="0" destOrd="0" presId="urn:microsoft.com/office/officeart/2005/8/layout/radial5"/>
    <dgm:cxn modelId="{2835247D-7A37-4130-9935-679CCBC703FB}" type="presParOf" srcId="{593FA339-7178-4E0E-8BA8-94D4A1462EB1}" destId="{0AD14510-49A0-46F1-9DA5-40986C0A9423}" srcOrd="2" destOrd="0" presId="urn:microsoft.com/office/officeart/2005/8/layout/radial5"/>
    <dgm:cxn modelId="{BD063813-669A-4A48-8AEE-7ECBDCC1C002}" type="presParOf" srcId="{593FA339-7178-4E0E-8BA8-94D4A1462EB1}" destId="{441CAA35-5967-4D0D-AB99-20EA037D8C02}" srcOrd="3" destOrd="0" presId="urn:microsoft.com/office/officeart/2005/8/layout/radial5"/>
    <dgm:cxn modelId="{37006DA1-9412-4219-A583-30475ECADA7B}" type="presParOf" srcId="{441CAA35-5967-4D0D-AB99-20EA037D8C02}" destId="{28B44799-DDA8-486F-9C5D-E25212586376}" srcOrd="0" destOrd="0" presId="urn:microsoft.com/office/officeart/2005/8/layout/radial5"/>
    <dgm:cxn modelId="{821B7D6C-A762-4C44-B528-AE3C7071D394}" type="presParOf" srcId="{593FA339-7178-4E0E-8BA8-94D4A1462EB1}" destId="{01290160-71A0-4755-95CC-304899833DBF}" srcOrd="4" destOrd="0" presId="urn:microsoft.com/office/officeart/2005/8/layout/radial5"/>
    <dgm:cxn modelId="{D1F05E53-7BA0-42F1-91FD-DB79B3EC2D4A}" type="presParOf" srcId="{593FA339-7178-4E0E-8BA8-94D4A1462EB1}" destId="{7A8F31B2-A54C-4EC7-9913-AEF397C7B799}" srcOrd="5" destOrd="0" presId="urn:microsoft.com/office/officeart/2005/8/layout/radial5"/>
    <dgm:cxn modelId="{AFC160E6-D1B5-4BA1-BC89-3E5083E60092}" type="presParOf" srcId="{7A8F31B2-A54C-4EC7-9913-AEF397C7B799}" destId="{2346DD4F-8238-4393-ACC1-CD1EE39188F0}" srcOrd="0" destOrd="0" presId="urn:microsoft.com/office/officeart/2005/8/layout/radial5"/>
    <dgm:cxn modelId="{036D60CA-1905-409D-877C-837DCFF4C889}" type="presParOf" srcId="{593FA339-7178-4E0E-8BA8-94D4A1462EB1}" destId="{BB0AED1D-F6DF-491B-AB1B-936092B971E3}" srcOrd="6" destOrd="0" presId="urn:microsoft.com/office/officeart/2005/8/layout/radial5"/>
    <dgm:cxn modelId="{FDA953C9-6CA9-427D-ADEC-A10DD979361C}" type="presParOf" srcId="{593FA339-7178-4E0E-8BA8-94D4A1462EB1}" destId="{AB4B07BF-F287-425D-8188-AAD62B64A3A3}" srcOrd="7" destOrd="0" presId="urn:microsoft.com/office/officeart/2005/8/layout/radial5"/>
    <dgm:cxn modelId="{E0506FF5-5504-4DD0-9B32-8774A174ADC3}" type="presParOf" srcId="{AB4B07BF-F287-425D-8188-AAD62B64A3A3}" destId="{8C533C11-DBF1-4107-B5C8-16E8543DB4AD}" srcOrd="0" destOrd="0" presId="urn:microsoft.com/office/officeart/2005/8/layout/radial5"/>
    <dgm:cxn modelId="{B75FC8BD-C970-4FD1-ABD1-79CC3377269E}" type="presParOf" srcId="{593FA339-7178-4E0E-8BA8-94D4A1462EB1}" destId="{DEFD4BA5-E223-4DE4-9694-1BC660890A97}" srcOrd="8" destOrd="0" presId="urn:microsoft.com/office/officeart/2005/8/layout/radial5"/>
    <dgm:cxn modelId="{00F0E27E-4E29-410F-8667-6453B715BEEA}" type="presParOf" srcId="{593FA339-7178-4E0E-8BA8-94D4A1462EB1}" destId="{CF8B7DEE-CD03-42F5-97AE-0DFA44AD24EF}" srcOrd="9" destOrd="0" presId="urn:microsoft.com/office/officeart/2005/8/layout/radial5"/>
    <dgm:cxn modelId="{C13897A1-4E11-4411-8E74-140261D8DFBF}" type="presParOf" srcId="{CF8B7DEE-CD03-42F5-97AE-0DFA44AD24EF}" destId="{566CBD62-EC77-459B-B524-95C56A980399}" srcOrd="0" destOrd="0" presId="urn:microsoft.com/office/officeart/2005/8/layout/radial5"/>
    <dgm:cxn modelId="{1AD2287E-E0C5-4C2C-97AC-DD2E2C89294E}" type="presParOf" srcId="{593FA339-7178-4E0E-8BA8-94D4A1462EB1}" destId="{7930E9C7-9A95-4CBB-A844-22E03F23AAF9}"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2F1650E-4917-47A9-8736-7DB6FCA681EC}" type="doc">
      <dgm:prSet loTypeId="urn:microsoft.com/office/officeart/2005/8/layout/arrow1" loCatId="process" qsTypeId="urn:microsoft.com/office/officeart/2005/8/quickstyle/simple1" qsCatId="simple" csTypeId="urn:microsoft.com/office/officeart/2005/8/colors/accent3_1" csCatId="accent3" phldr="1"/>
      <dgm:spPr/>
      <dgm:t>
        <a:bodyPr/>
        <a:lstStyle/>
        <a:p>
          <a:endParaRPr lang="en-US"/>
        </a:p>
      </dgm:t>
    </dgm:pt>
    <dgm:pt modelId="{DB22FF38-A79D-499E-9557-82E6C63752F4}">
      <dgm:prSet phldrT="[Text]"/>
      <dgm:spPr/>
      <dgm:t>
        <a:bodyPr/>
        <a:lstStyle/>
        <a:p>
          <a:r>
            <a:rPr lang="en-US" dirty="0"/>
            <a:t>Unit-1</a:t>
          </a:r>
        </a:p>
      </dgm:t>
    </dgm:pt>
    <dgm:pt modelId="{D08434A9-0207-41EB-B133-46BBAACFFF6F}" type="parTrans" cxnId="{9D1418C7-452B-4AAF-BB2B-ECD2B96C8BB9}">
      <dgm:prSet/>
      <dgm:spPr/>
      <dgm:t>
        <a:bodyPr/>
        <a:lstStyle/>
        <a:p>
          <a:endParaRPr lang="en-US"/>
        </a:p>
      </dgm:t>
    </dgm:pt>
    <dgm:pt modelId="{73801F3E-00CE-421A-BFE5-8172FCBAE3EF}" type="sibTrans" cxnId="{9D1418C7-452B-4AAF-BB2B-ECD2B96C8BB9}">
      <dgm:prSet/>
      <dgm:spPr/>
      <dgm:t>
        <a:bodyPr/>
        <a:lstStyle/>
        <a:p>
          <a:endParaRPr lang="en-US"/>
        </a:p>
      </dgm:t>
    </dgm:pt>
    <dgm:pt modelId="{C2D9387C-0319-487A-97BB-67741AF0E546}">
      <dgm:prSet phldrT="[Text]"/>
      <dgm:spPr/>
      <dgm:t>
        <a:bodyPr/>
        <a:lstStyle/>
        <a:p>
          <a:r>
            <a:rPr lang="en-US" dirty="0"/>
            <a:t>Unit-2</a:t>
          </a:r>
        </a:p>
      </dgm:t>
    </dgm:pt>
    <dgm:pt modelId="{C4F006DC-6B54-41BC-AB6D-5A4B1A3C0E9D}" type="parTrans" cxnId="{CF665954-5D0B-4D85-9EC8-7C3A660CF92B}">
      <dgm:prSet/>
      <dgm:spPr/>
      <dgm:t>
        <a:bodyPr/>
        <a:lstStyle/>
        <a:p>
          <a:endParaRPr lang="en-US"/>
        </a:p>
      </dgm:t>
    </dgm:pt>
    <dgm:pt modelId="{8072FFE3-F903-4200-9966-11A00DEB4E8C}" type="sibTrans" cxnId="{CF665954-5D0B-4D85-9EC8-7C3A660CF92B}">
      <dgm:prSet/>
      <dgm:spPr/>
      <dgm:t>
        <a:bodyPr/>
        <a:lstStyle/>
        <a:p>
          <a:endParaRPr lang="en-US"/>
        </a:p>
      </dgm:t>
    </dgm:pt>
    <dgm:pt modelId="{E986D71B-917F-445D-8E86-1DDDCC5C65CE}" type="pres">
      <dgm:prSet presAssocID="{B2F1650E-4917-47A9-8736-7DB6FCA681EC}" presName="cycle" presStyleCnt="0">
        <dgm:presLayoutVars>
          <dgm:dir/>
          <dgm:resizeHandles val="exact"/>
        </dgm:presLayoutVars>
      </dgm:prSet>
      <dgm:spPr/>
      <dgm:t>
        <a:bodyPr/>
        <a:lstStyle/>
        <a:p>
          <a:endParaRPr lang="en-US"/>
        </a:p>
      </dgm:t>
    </dgm:pt>
    <dgm:pt modelId="{915F52D2-7FFC-474E-8674-5E8965D69FB5}" type="pres">
      <dgm:prSet presAssocID="{DB22FF38-A79D-499E-9557-82E6C63752F4}" presName="arrow" presStyleLbl="node1" presStyleIdx="0" presStyleCnt="2">
        <dgm:presLayoutVars>
          <dgm:bulletEnabled val="1"/>
        </dgm:presLayoutVars>
      </dgm:prSet>
      <dgm:spPr/>
      <dgm:t>
        <a:bodyPr/>
        <a:lstStyle/>
        <a:p>
          <a:endParaRPr lang="en-US"/>
        </a:p>
      </dgm:t>
    </dgm:pt>
    <dgm:pt modelId="{D8880A5F-1361-4CAF-AF9D-ECA496F4D93B}" type="pres">
      <dgm:prSet presAssocID="{C2D9387C-0319-487A-97BB-67741AF0E546}" presName="arrow" presStyleLbl="node1" presStyleIdx="1" presStyleCnt="2">
        <dgm:presLayoutVars>
          <dgm:bulletEnabled val="1"/>
        </dgm:presLayoutVars>
      </dgm:prSet>
      <dgm:spPr/>
      <dgm:t>
        <a:bodyPr/>
        <a:lstStyle/>
        <a:p>
          <a:endParaRPr lang="en-US"/>
        </a:p>
      </dgm:t>
    </dgm:pt>
  </dgm:ptLst>
  <dgm:cxnLst>
    <dgm:cxn modelId="{6F24DA48-826A-47E3-9F13-83C4145C76AE}" type="presOf" srcId="{DB22FF38-A79D-499E-9557-82E6C63752F4}" destId="{915F52D2-7FFC-474E-8674-5E8965D69FB5}" srcOrd="0" destOrd="0" presId="urn:microsoft.com/office/officeart/2005/8/layout/arrow1"/>
    <dgm:cxn modelId="{9D1418C7-452B-4AAF-BB2B-ECD2B96C8BB9}" srcId="{B2F1650E-4917-47A9-8736-7DB6FCA681EC}" destId="{DB22FF38-A79D-499E-9557-82E6C63752F4}" srcOrd="0" destOrd="0" parTransId="{D08434A9-0207-41EB-B133-46BBAACFFF6F}" sibTransId="{73801F3E-00CE-421A-BFE5-8172FCBAE3EF}"/>
    <dgm:cxn modelId="{AFB3B258-933F-410F-A19D-0429070A13C7}" type="presOf" srcId="{C2D9387C-0319-487A-97BB-67741AF0E546}" destId="{D8880A5F-1361-4CAF-AF9D-ECA496F4D93B}" srcOrd="0" destOrd="0" presId="urn:microsoft.com/office/officeart/2005/8/layout/arrow1"/>
    <dgm:cxn modelId="{CF665954-5D0B-4D85-9EC8-7C3A660CF92B}" srcId="{B2F1650E-4917-47A9-8736-7DB6FCA681EC}" destId="{C2D9387C-0319-487A-97BB-67741AF0E546}" srcOrd="1" destOrd="0" parTransId="{C4F006DC-6B54-41BC-AB6D-5A4B1A3C0E9D}" sibTransId="{8072FFE3-F903-4200-9966-11A00DEB4E8C}"/>
    <dgm:cxn modelId="{C2F0B6E4-B06E-4E02-B9CA-5E6C6A0D65BD}" type="presOf" srcId="{B2F1650E-4917-47A9-8736-7DB6FCA681EC}" destId="{E986D71B-917F-445D-8E86-1DDDCC5C65CE}" srcOrd="0" destOrd="0" presId="urn:microsoft.com/office/officeart/2005/8/layout/arrow1"/>
    <dgm:cxn modelId="{012876AF-A850-4A26-88F3-B71158006717}" type="presParOf" srcId="{E986D71B-917F-445D-8E86-1DDDCC5C65CE}" destId="{915F52D2-7FFC-474E-8674-5E8965D69FB5}" srcOrd="0" destOrd="0" presId="urn:microsoft.com/office/officeart/2005/8/layout/arrow1"/>
    <dgm:cxn modelId="{6CF2443E-7269-4FA7-ACE7-C3CC02D595DE}" type="presParOf" srcId="{E986D71B-917F-445D-8E86-1DDDCC5C65CE}" destId="{D8880A5F-1361-4CAF-AF9D-ECA496F4D93B}" srcOrd="1" destOrd="0" presId="urn:microsoft.com/office/officeart/2005/8/layout/arrow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7A57D2-F080-4AFC-B15F-45CB319DF158}">
      <dsp:nvSpPr>
        <dsp:cNvPr id="0" name=""/>
        <dsp:cNvSpPr/>
      </dsp:nvSpPr>
      <dsp:spPr>
        <a:xfrm>
          <a:off x="3484176" y="2141021"/>
          <a:ext cx="1646521" cy="1646521"/>
        </a:xfrm>
        <a:prstGeom prst="roundRect">
          <a:avLst/>
        </a:prstGeom>
        <a:solidFill>
          <a:schemeClr val="accent1">
            <a:shade val="50000"/>
            <a:hueOff val="0"/>
            <a:satOff val="0"/>
            <a:lumOff val="0"/>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83820" tIns="83820" rIns="83820" bIns="83820" numCol="1" spcCol="1270" anchor="ctr" anchorCtr="0">
          <a:noAutofit/>
        </a:bodyPr>
        <a:lstStyle/>
        <a:p>
          <a:pPr lvl="0" algn="ctr" defTabSz="1466850">
            <a:lnSpc>
              <a:spcPct val="90000"/>
            </a:lnSpc>
            <a:spcBef>
              <a:spcPct val="0"/>
            </a:spcBef>
            <a:spcAft>
              <a:spcPct val="35000"/>
            </a:spcAft>
          </a:pPr>
          <a:r>
            <a:rPr lang="en-US" sz="3300" kern="1200" dirty="0"/>
            <a:t>Ground</a:t>
          </a:r>
        </a:p>
        <a:p>
          <a:pPr lvl="0" algn="ctr" defTabSz="1466850">
            <a:lnSpc>
              <a:spcPct val="90000"/>
            </a:lnSpc>
            <a:spcBef>
              <a:spcPct val="0"/>
            </a:spcBef>
            <a:spcAft>
              <a:spcPct val="35000"/>
            </a:spcAft>
          </a:pPr>
          <a:r>
            <a:rPr lang="en-US" sz="3300" kern="1200" dirty="0"/>
            <a:t>Floor</a:t>
          </a:r>
        </a:p>
      </dsp:txBody>
      <dsp:txXfrm>
        <a:off x="3564553" y="2221398"/>
        <a:ext cx="1485767" cy="1485767"/>
      </dsp:txXfrm>
    </dsp:sp>
    <dsp:sp modelId="{53BD2308-79D2-48BE-81CF-443756D77BAA}">
      <dsp:nvSpPr>
        <dsp:cNvPr id="0" name=""/>
        <dsp:cNvSpPr/>
      </dsp:nvSpPr>
      <dsp:spPr>
        <a:xfrm rot="16200000">
          <a:off x="3842509" y="1676093"/>
          <a:ext cx="929856" cy="0"/>
        </a:xfrm>
        <a:custGeom>
          <a:avLst/>
          <a:gdLst/>
          <a:ahLst/>
          <a:cxnLst/>
          <a:rect l="0" t="0" r="0" b="0"/>
          <a:pathLst>
            <a:path>
              <a:moveTo>
                <a:pt x="0" y="0"/>
              </a:moveTo>
              <a:lnTo>
                <a:pt x="929856" y="0"/>
              </a:lnTo>
            </a:path>
          </a:pathLst>
        </a:custGeom>
        <a:noFill/>
        <a:ln w="12700" cap="flat" cmpd="sng" algn="ctr">
          <a:solidFill>
            <a:schemeClr val="accent1">
              <a:tint val="9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sp>
    <dsp:sp modelId="{16F70CD5-7F7A-43E0-9AC0-108FEFC5B3A5}">
      <dsp:nvSpPr>
        <dsp:cNvPr id="0" name=""/>
        <dsp:cNvSpPr/>
      </dsp:nvSpPr>
      <dsp:spPr>
        <a:xfrm>
          <a:off x="3755852" y="107995"/>
          <a:ext cx="1103169" cy="1103169"/>
        </a:xfrm>
        <a:prstGeom prst="roundRect">
          <a:avLst/>
        </a:prstGeom>
        <a:solidFill>
          <a:schemeClr val="accent1">
            <a:shade val="50000"/>
            <a:hueOff val="134164"/>
            <a:satOff val="-3267"/>
            <a:lumOff val="14299"/>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58420" tIns="58420" rIns="58420" bIns="58420" numCol="1" spcCol="1270" anchor="ctr" anchorCtr="0">
          <a:noAutofit/>
        </a:bodyPr>
        <a:lstStyle/>
        <a:p>
          <a:pPr lvl="0" algn="ctr" defTabSz="1022350">
            <a:lnSpc>
              <a:spcPct val="90000"/>
            </a:lnSpc>
            <a:spcBef>
              <a:spcPct val="0"/>
            </a:spcBef>
            <a:spcAft>
              <a:spcPct val="35000"/>
            </a:spcAft>
          </a:pPr>
          <a:r>
            <a:rPr lang="en-US" sz="2300" kern="1200" dirty="0"/>
            <a:t>Parking Area</a:t>
          </a:r>
        </a:p>
      </dsp:txBody>
      <dsp:txXfrm>
        <a:off x="3809704" y="161847"/>
        <a:ext cx="995465" cy="995465"/>
      </dsp:txXfrm>
    </dsp:sp>
    <dsp:sp modelId="{6C4DD8CB-A270-4F0B-9734-CD157D7E4F0C}">
      <dsp:nvSpPr>
        <dsp:cNvPr id="0" name=""/>
        <dsp:cNvSpPr/>
      </dsp:nvSpPr>
      <dsp:spPr>
        <a:xfrm rot="20520000">
          <a:off x="5109674" y="2564049"/>
          <a:ext cx="859103" cy="0"/>
        </a:xfrm>
        <a:custGeom>
          <a:avLst/>
          <a:gdLst/>
          <a:ahLst/>
          <a:cxnLst/>
          <a:rect l="0" t="0" r="0" b="0"/>
          <a:pathLst>
            <a:path>
              <a:moveTo>
                <a:pt x="0" y="0"/>
              </a:moveTo>
              <a:lnTo>
                <a:pt x="859103" y="0"/>
              </a:lnTo>
            </a:path>
          </a:pathLst>
        </a:custGeom>
        <a:noFill/>
        <a:ln w="12700" cap="flat" cmpd="sng" algn="ctr">
          <a:solidFill>
            <a:schemeClr val="accent1">
              <a:tint val="9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sp>
    <dsp:sp modelId="{3F0A2FB6-9100-419F-B064-EE0BFC0741A9}">
      <dsp:nvSpPr>
        <dsp:cNvPr id="0" name=""/>
        <dsp:cNvSpPr/>
      </dsp:nvSpPr>
      <dsp:spPr>
        <a:xfrm>
          <a:off x="5947754" y="1700505"/>
          <a:ext cx="1103169" cy="1103169"/>
        </a:xfrm>
        <a:prstGeom prst="roundRect">
          <a:avLst/>
        </a:prstGeom>
        <a:solidFill>
          <a:schemeClr val="accent1">
            <a:shade val="50000"/>
            <a:hueOff val="268329"/>
            <a:satOff val="-6535"/>
            <a:lumOff val="28597"/>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35560" tIns="35560" rIns="35560" bIns="35560" numCol="1" spcCol="1270" anchor="ctr" anchorCtr="0">
          <a:noAutofit/>
        </a:bodyPr>
        <a:lstStyle/>
        <a:p>
          <a:pPr lvl="0" algn="ctr" defTabSz="622300">
            <a:lnSpc>
              <a:spcPct val="90000"/>
            </a:lnSpc>
            <a:spcBef>
              <a:spcPct val="0"/>
            </a:spcBef>
            <a:spcAft>
              <a:spcPct val="35000"/>
            </a:spcAft>
          </a:pPr>
          <a:r>
            <a:rPr lang="en-US" sz="1400" kern="1200" dirty="0"/>
            <a:t>Driver Room</a:t>
          </a:r>
        </a:p>
        <a:p>
          <a:pPr lvl="0" algn="ctr" defTabSz="622300">
            <a:lnSpc>
              <a:spcPct val="90000"/>
            </a:lnSpc>
            <a:spcBef>
              <a:spcPct val="0"/>
            </a:spcBef>
            <a:spcAft>
              <a:spcPct val="35000"/>
            </a:spcAft>
          </a:pPr>
          <a:r>
            <a:rPr lang="en-US" sz="1400" kern="1200" dirty="0"/>
            <a:t>&amp; </a:t>
          </a:r>
        </a:p>
        <a:p>
          <a:pPr lvl="0" algn="ctr" defTabSz="622300">
            <a:lnSpc>
              <a:spcPct val="90000"/>
            </a:lnSpc>
            <a:spcBef>
              <a:spcPct val="0"/>
            </a:spcBef>
            <a:spcAft>
              <a:spcPct val="35000"/>
            </a:spcAft>
          </a:pPr>
          <a:r>
            <a:rPr lang="en-US" sz="1400" kern="1200" dirty="0"/>
            <a:t>Bathroom</a:t>
          </a:r>
        </a:p>
      </dsp:txBody>
      <dsp:txXfrm>
        <a:off x="6001606" y="1754357"/>
        <a:ext cx="995465" cy="995465"/>
      </dsp:txXfrm>
    </dsp:sp>
    <dsp:sp modelId="{CF51721D-A22A-461B-860B-C3AACBFD2B0E}">
      <dsp:nvSpPr>
        <dsp:cNvPr id="0" name=""/>
        <dsp:cNvSpPr/>
      </dsp:nvSpPr>
      <dsp:spPr>
        <a:xfrm rot="3240000">
          <a:off x="4780814" y="4032391"/>
          <a:ext cx="605298" cy="0"/>
        </a:xfrm>
        <a:custGeom>
          <a:avLst/>
          <a:gdLst/>
          <a:ahLst/>
          <a:cxnLst/>
          <a:rect l="0" t="0" r="0" b="0"/>
          <a:pathLst>
            <a:path>
              <a:moveTo>
                <a:pt x="0" y="0"/>
              </a:moveTo>
              <a:lnTo>
                <a:pt x="605298" y="0"/>
              </a:lnTo>
            </a:path>
          </a:pathLst>
        </a:custGeom>
        <a:noFill/>
        <a:ln w="12700" cap="flat" cmpd="sng" algn="ctr">
          <a:solidFill>
            <a:schemeClr val="accent1">
              <a:tint val="9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sp>
    <dsp:sp modelId="{AC3851E6-F835-4D24-A4D4-8CDC0D8E3CE4}">
      <dsp:nvSpPr>
        <dsp:cNvPr id="0" name=""/>
        <dsp:cNvSpPr/>
      </dsp:nvSpPr>
      <dsp:spPr>
        <a:xfrm>
          <a:off x="5110522" y="4277240"/>
          <a:ext cx="1103169" cy="1103169"/>
        </a:xfrm>
        <a:prstGeom prst="roundRect">
          <a:avLst/>
        </a:prstGeom>
        <a:solidFill>
          <a:schemeClr val="accent1">
            <a:shade val="50000"/>
            <a:hueOff val="402493"/>
            <a:satOff val="-9802"/>
            <a:lumOff val="42896"/>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50800" tIns="50800" rIns="50800" bIns="50800" numCol="1" spcCol="1270" anchor="ctr" anchorCtr="0">
          <a:noAutofit/>
        </a:bodyPr>
        <a:lstStyle/>
        <a:p>
          <a:pPr lvl="0" algn="ctr" defTabSz="889000">
            <a:lnSpc>
              <a:spcPct val="90000"/>
            </a:lnSpc>
            <a:spcBef>
              <a:spcPct val="0"/>
            </a:spcBef>
            <a:spcAft>
              <a:spcPct val="35000"/>
            </a:spcAft>
          </a:pPr>
          <a:r>
            <a:rPr lang="en-US" sz="2000" kern="1200" dirty="0"/>
            <a:t>Store Room</a:t>
          </a:r>
        </a:p>
      </dsp:txBody>
      <dsp:txXfrm>
        <a:off x="5164374" y="4331092"/>
        <a:ext cx="995465" cy="995465"/>
      </dsp:txXfrm>
    </dsp:sp>
    <dsp:sp modelId="{A86A1B8E-020C-4032-9B96-B5FAF1124B81}">
      <dsp:nvSpPr>
        <dsp:cNvPr id="0" name=""/>
        <dsp:cNvSpPr/>
      </dsp:nvSpPr>
      <dsp:spPr>
        <a:xfrm rot="7560000">
          <a:off x="3228761" y="4032391"/>
          <a:ext cx="605298" cy="0"/>
        </a:xfrm>
        <a:custGeom>
          <a:avLst/>
          <a:gdLst/>
          <a:ahLst/>
          <a:cxnLst/>
          <a:rect l="0" t="0" r="0" b="0"/>
          <a:pathLst>
            <a:path>
              <a:moveTo>
                <a:pt x="0" y="0"/>
              </a:moveTo>
              <a:lnTo>
                <a:pt x="605298" y="0"/>
              </a:lnTo>
            </a:path>
          </a:pathLst>
        </a:custGeom>
        <a:noFill/>
        <a:ln w="12700" cap="flat" cmpd="sng" algn="ctr">
          <a:solidFill>
            <a:schemeClr val="accent1">
              <a:tint val="9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sp>
    <dsp:sp modelId="{4A026B83-071E-40A1-99D6-CA730D16A08A}">
      <dsp:nvSpPr>
        <dsp:cNvPr id="0" name=""/>
        <dsp:cNvSpPr/>
      </dsp:nvSpPr>
      <dsp:spPr>
        <a:xfrm>
          <a:off x="2401183" y="4277240"/>
          <a:ext cx="1103169" cy="1103169"/>
        </a:xfrm>
        <a:prstGeom prst="roundRect">
          <a:avLst/>
        </a:prstGeom>
        <a:solidFill>
          <a:schemeClr val="accent1">
            <a:shade val="50000"/>
            <a:hueOff val="268329"/>
            <a:satOff val="-6535"/>
            <a:lumOff val="28597"/>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55880" tIns="55880" rIns="55880" bIns="55880" numCol="1" spcCol="1270" anchor="ctr" anchorCtr="0">
          <a:noAutofit/>
        </a:bodyPr>
        <a:lstStyle/>
        <a:p>
          <a:pPr lvl="0" algn="ctr" defTabSz="977900">
            <a:lnSpc>
              <a:spcPct val="90000"/>
            </a:lnSpc>
            <a:spcBef>
              <a:spcPct val="0"/>
            </a:spcBef>
            <a:spcAft>
              <a:spcPct val="35000"/>
            </a:spcAft>
          </a:pPr>
          <a:r>
            <a:rPr lang="en-US" sz="2200" kern="1200" dirty="0"/>
            <a:t>Kitchen</a:t>
          </a:r>
        </a:p>
      </dsp:txBody>
      <dsp:txXfrm>
        <a:off x="2455035" y="4331092"/>
        <a:ext cx="995465" cy="995465"/>
      </dsp:txXfrm>
    </dsp:sp>
    <dsp:sp modelId="{BD27D360-6EB2-495C-8ADC-AB1FA41E9CED}">
      <dsp:nvSpPr>
        <dsp:cNvPr id="0" name=""/>
        <dsp:cNvSpPr/>
      </dsp:nvSpPr>
      <dsp:spPr>
        <a:xfrm rot="12011047">
          <a:off x="2697207" y="2521572"/>
          <a:ext cx="811898" cy="0"/>
        </a:xfrm>
        <a:custGeom>
          <a:avLst/>
          <a:gdLst/>
          <a:ahLst/>
          <a:cxnLst/>
          <a:rect l="0" t="0" r="0" b="0"/>
          <a:pathLst>
            <a:path>
              <a:moveTo>
                <a:pt x="0" y="0"/>
              </a:moveTo>
              <a:lnTo>
                <a:pt x="811898" y="0"/>
              </a:lnTo>
            </a:path>
          </a:pathLst>
        </a:custGeom>
        <a:noFill/>
        <a:ln w="12700" cap="flat" cmpd="sng" algn="ctr">
          <a:solidFill>
            <a:schemeClr val="accent1">
              <a:tint val="9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sp>
    <dsp:sp modelId="{A8CB4DA5-D23D-45E3-9377-AECF78871CFF}">
      <dsp:nvSpPr>
        <dsp:cNvPr id="0" name=""/>
        <dsp:cNvSpPr/>
      </dsp:nvSpPr>
      <dsp:spPr>
        <a:xfrm>
          <a:off x="1618968" y="1627149"/>
          <a:ext cx="1103169" cy="1103169"/>
        </a:xfrm>
        <a:prstGeom prst="roundRect">
          <a:avLst/>
        </a:prstGeom>
        <a:solidFill>
          <a:schemeClr val="accent1">
            <a:shade val="50000"/>
            <a:hueOff val="134164"/>
            <a:satOff val="-3267"/>
            <a:lumOff val="14299"/>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35560" tIns="35560" rIns="35560" bIns="35560" numCol="1" spcCol="1270" anchor="ctr" anchorCtr="0">
          <a:noAutofit/>
        </a:bodyPr>
        <a:lstStyle/>
        <a:p>
          <a:pPr lvl="0" algn="ctr" defTabSz="622300">
            <a:lnSpc>
              <a:spcPct val="90000"/>
            </a:lnSpc>
            <a:spcBef>
              <a:spcPct val="0"/>
            </a:spcBef>
            <a:spcAft>
              <a:spcPct val="35000"/>
            </a:spcAft>
          </a:pPr>
          <a:r>
            <a:rPr lang="en-US" sz="1400" kern="1200" dirty="0"/>
            <a:t>Guard Room</a:t>
          </a:r>
        </a:p>
        <a:p>
          <a:pPr lvl="0" algn="ctr" defTabSz="622300">
            <a:lnSpc>
              <a:spcPct val="90000"/>
            </a:lnSpc>
            <a:spcBef>
              <a:spcPct val="0"/>
            </a:spcBef>
            <a:spcAft>
              <a:spcPct val="35000"/>
            </a:spcAft>
          </a:pPr>
          <a:r>
            <a:rPr lang="en-US" sz="1400" kern="1200" dirty="0"/>
            <a:t>&amp;</a:t>
          </a:r>
        </a:p>
        <a:p>
          <a:pPr lvl="0" algn="ctr" defTabSz="622300">
            <a:lnSpc>
              <a:spcPct val="90000"/>
            </a:lnSpc>
            <a:spcBef>
              <a:spcPct val="0"/>
            </a:spcBef>
            <a:spcAft>
              <a:spcPct val="35000"/>
            </a:spcAft>
          </a:pPr>
          <a:r>
            <a:rPr lang="en-US" sz="1400" kern="1200" dirty="0"/>
            <a:t>Bathroom</a:t>
          </a:r>
        </a:p>
      </dsp:txBody>
      <dsp:txXfrm>
        <a:off x="1672820" y="1681001"/>
        <a:ext cx="995465" cy="99546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F8E13A-D457-460D-A9C7-82B0D0E9E6D6}">
      <dsp:nvSpPr>
        <dsp:cNvPr id="0" name=""/>
        <dsp:cNvSpPr/>
      </dsp:nvSpPr>
      <dsp:spPr>
        <a:xfrm>
          <a:off x="3073315" y="2029945"/>
          <a:ext cx="1448120" cy="1448120"/>
        </a:xfrm>
        <a:prstGeom prst="ellipse">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52070" tIns="52070" rIns="52070" bIns="52070" numCol="1" spcCol="1270" anchor="ctr" anchorCtr="0">
          <a:noAutofit/>
        </a:bodyPr>
        <a:lstStyle/>
        <a:p>
          <a:pPr lvl="0" algn="ctr" defTabSz="1822450">
            <a:lnSpc>
              <a:spcPct val="90000"/>
            </a:lnSpc>
            <a:spcBef>
              <a:spcPct val="0"/>
            </a:spcBef>
            <a:spcAft>
              <a:spcPct val="35000"/>
            </a:spcAft>
          </a:pPr>
          <a:r>
            <a:rPr lang="en-US" sz="4100" kern="1200" dirty="0"/>
            <a:t>Unit</a:t>
          </a:r>
        </a:p>
      </dsp:txBody>
      <dsp:txXfrm>
        <a:off x="3285387" y="2242017"/>
        <a:ext cx="1023976" cy="1023976"/>
      </dsp:txXfrm>
    </dsp:sp>
    <dsp:sp modelId="{166AFA4B-A374-4FFF-94AE-5D286CF85760}">
      <dsp:nvSpPr>
        <dsp:cNvPr id="0" name=""/>
        <dsp:cNvSpPr/>
      </dsp:nvSpPr>
      <dsp:spPr>
        <a:xfrm rot="16200000">
          <a:off x="3644199" y="1503424"/>
          <a:ext cx="306352" cy="492360"/>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3690152" y="1647849"/>
        <a:ext cx="214446" cy="295416"/>
      </dsp:txXfrm>
    </dsp:sp>
    <dsp:sp modelId="{0AD14510-49A0-46F1-9DA5-40986C0A9423}">
      <dsp:nvSpPr>
        <dsp:cNvPr id="0" name=""/>
        <dsp:cNvSpPr/>
      </dsp:nvSpPr>
      <dsp:spPr>
        <a:xfrm>
          <a:off x="3073315" y="3802"/>
          <a:ext cx="1448120" cy="1448120"/>
        </a:xfrm>
        <a:prstGeom prst="ellipse">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US" sz="1800" kern="1200" dirty="0"/>
            <a:t>Master Bedroom</a:t>
          </a:r>
        </a:p>
        <a:p>
          <a:pPr lvl="0" algn="ctr" defTabSz="800100">
            <a:lnSpc>
              <a:spcPct val="90000"/>
            </a:lnSpc>
            <a:spcBef>
              <a:spcPct val="0"/>
            </a:spcBef>
            <a:spcAft>
              <a:spcPct val="35000"/>
            </a:spcAft>
          </a:pPr>
          <a:r>
            <a:rPr lang="en-US" sz="1800" kern="1200" dirty="0"/>
            <a:t>(1)</a:t>
          </a:r>
        </a:p>
      </dsp:txBody>
      <dsp:txXfrm>
        <a:off x="3285387" y="215874"/>
        <a:ext cx="1023976" cy="1023976"/>
      </dsp:txXfrm>
    </dsp:sp>
    <dsp:sp modelId="{441CAA35-5967-4D0D-AB99-20EA037D8C02}">
      <dsp:nvSpPr>
        <dsp:cNvPr id="0" name=""/>
        <dsp:cNvSpPr/>
      </dsp:nvSpPr>
      <dsp:spPr>
        <a:xfrm rot="20520000">
          <a:off x="4599441" y="2197448"/>
          <a:ext cx="306352" cy="492360"/>
        </a:xfrm>
        <a:prstGeom prst="rightArrow">
          <a:avLst>
            <a:gd name="adj1" fmla="val 60000"/>
            <a:gd name="adj2" fmla="val 5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4601690" y="2310120"/>
        <a:ext cx="214446" cy="295416"/>
      </dsp:txXfrm>
    </dsp:sp>
    <dsp:sp modelId="{01290160-71A0-4755-95CC-304899833DBF}">
      <dsp:nvSpPr>
        <dsp:cNvPr id="0" name=""/>
        <dsp:cNvSpPr/>
      </dsp:nvSpPr>
      <dsp:spPr>
        <a:xfrm>
          <a:off x="5000291" y="1403833"/>
          <a:ext cx="1448120" cy="1448120"/>
        </a:xfrm>
        <a:prstGeom prst="ellipse">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US" sz="1800" kern="1200" dirty="0"/>
            <a:t>Normal Bedroom</a:t>
          </a:r>
        </a:p>
        <a:p>
          <a:pPr lvl="0" algn="ctr" defTabSz="800100">
            <a:lnSpc>
              <a:spcPct val="90000"/>
            </a:lnSpc>
            <a:spcBef>
              <a:spcPct val="0"/>
            </a:spcBef>
            <a:spcAft>
              <a:spcPct val="35000"/>
            </a:spcAft>
          </a:pPr>
          <a:r>
            <a:rPr lang="en-US" sz="1800" kern="1200" dirty="0"/>
            <a:t>(2)</a:t>
          </a:r>
        </a:p>
      </dsp:txBody>
      <dsp:txXfrm>
        <a:off x="5212363" y="1615905"/>
        <a:ext cx="1023976" cy="1023976"/>
      </dsp:txXfrm>
    </dsp:sp>
    <dsp:sp modelId="{7A8F31B2-A54C-4EC7-9913-AEF397C7B799}">
      <dsp:nvSpPr>
        <dsp:cNvPr id="0" name=""/>
        <dsp:cNvSpPr/>
      </dsp:nvSpPr>
      <dsp:spPr>
        <a:xfrm rot="3240000">
          <a:off x="4234571" y="3320403"/>
          <a:ext cx="306352" cy="492360"/>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4253514" y="3381698"/>
        <a:ext cx="214446" cy="295416"/>
      </dsp:txXfrm>
    </dsp:sp>
    <dsp:sp modelId="{BB0AED1D-F6DF-491B-AB1B-936092B971E3}">
      <dsp:nvSpPr>
        <dsp:cNvPr id="0" name=""/>
        <dsp:cNvSpPr/>
      </dsp:nvSpPr>
      <dsp:spPr>
        <a:xfrm>
          <a:off x="4264252" y="3669129"/>
          <a:ext cx="1448120" cy="1448120"/>
        </a:xfrm>
        <a:prstGeom prst="ellipse">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US" sz="1800" kern="1200" dirty="0"/>
            <a:t>Dining Room</a:t>
          </a:r>
        </a:p>
      </dsp:txBody>
      <dsp:txXfrm>
        <a:off x="4476324" y="3881201"/>
        <a:ext cx="1023976" cy="1023976"/>
      </dsp:txXfrm>
    </dsp:sp>
    <dsp:sp modelId="{AB4B07BF-F287-425D-8188-AAD62B64A3A3}">
      <dsp:nvSpPr>
        <dsp:cNvPr id="0" name=""/>
        <dsp:cNvSpPr/>
      </dsp:nvSpPr>
      <dsp:spPr>
        <a:xfrm rot="7560000">
          <a:off x="3053827" y="3320403"/>
          <a:ext cx="306352" cy="492360"/>
        </a:xfrm>
        <a:prstGeom prst="rightArrow">
          <a:avLst>
            <a:gd name="adj1" fmla="val 60000"/>
            <a:gd name="adj2" fmla="val 50000"/>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rot="10800000">
        <a:off x="3126790" y="3381698"/>
        <a:ext cx="214446" cy="295416"/>
      </dsp:txXfrm>
    </dsp:sp>
    <dsp:sp modelId="{DEFD4BA5-E223-4DE4-9694-1BC660890A97}">
      <dsp:nvSpPr>
        <dsp:cNvPr id="0" name=""/>
        <dsp:cNvSpPr/>
      </dsp:nvSpPr>
      <dsp:spPr>
        <a:xfrm>
          <a:off x="1882378" y="3669129"/>
          <a:ext cx="1448120" cy="1448120"/>
        </a:xfrm>
        <a:prstGeom prst="ellipse">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US" sz="1800" kern="1200" dirty="0"/>
            <a:t>Drawing Room</a:t>
          </a:r>
        </a:p>
      </dsp:txBody>
      <dsp:txXfrm>
        <a:off x="2094450" y="3881201"/>
        <a:ext cx="1023976" cy="1023976"/>
      </dsp:txXfrm>
    </dsp:sp>
    <dsp:sp modelId="{CF8B7DEE-CD03-42F5-97AE-0DFA44AD24EF}">
      <dsp:nvSpPr>
        <dsp:cNvPr id="0" name=""/>
        <dsp:cNvSpPr/>
      </dsp:nvSpPr>
      <dsp:spPr>
        <a:xfrm rot="11880000">
          <a:off x="2688957" y="2197448"/>
          <a:ext cx="306352" cy="492360"/>
        </a:xfrm>
        <a:prstGeom prst="rightArrow">
          <a:avLst>
            <a:gd name="adj1" fmla="val 60000"/>
            <a:gd name="adj2" fmla="val 50000"/>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rot="10800000">
        <a:off x="2778614" y="2310120"/>
        <a:ext cx="214446" cy="295416"/>
      </dsp:txXfrm>
    </dsp:sp>
    <dsp:sp modelId="{7930E9C7-9A95-4CBB-A844-22E03F23AAF9}">
      <dsp:nvSpPr>
        <dsp:cNvPr id="0" name=""/>
        <dsp:cNvSpPr/>
      </dsp:nvSpPr>
      <dsp:spPr>
        <a:xfrm>
          <a:off x="1146338" y="1403833"/>
          <a:ext cx="1448120" cy="1448120"/>
        </a:xfrm>
        <a:prstGeom prst="ellipse">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US" sz="1800" kern="1200" dirty="0"/>
            <a:t>Common Bathroom</a:t>
          </a:r>
        </a:p>
        <a:p>
          <a:pPr lvl="0" algn="ctr" defTabSz="800100">
            <a:lnSpc>
              <a:spcPct val="90000"/>
            </a:lnSpc>
            <a:spcBef>
              <a:spcPct val="0"/>
            </a:spcBef>
            <a:spcAft>
              <a:spcPct val="35000"/>
            </a:spcAft>
          </a:pPr>
          <a:r>
            <a:rPr lang="en-US" sz="1800" kern="1200" dirty="0"/>
            <a:t>(1)</a:t>
          </a:r>
        </a:p>
      </dsp:txBody>
      <dsp:txXfrm>
        <a:off x="1358410" y="1615905"/>
        <a:ext cx="1023976" cy="10239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5F52D2-7FFC-474E-8674-5E8965D69FB5}">
      <dsp:nvSpPr>
        <dsp:cNvPr id="0" name=""/>
        <dsp:cNvSpPr/>
      </dsp:nvSpPr>
      <dsp:spPr>
        <a:xfrm rot="16200000">
          <a:off x="211" y="951478"/>
          <a:ext cx="2424683" cy="2424683"/>
        </a:xfrm>
        <a:prstGeom prst="upArrow">
          <a:avLst>
            <a:gd name="adj1" fmla="val 50000"/>
            <a:gd name="adj2" fmla="val 35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704" tIns="298704" rIns="298704" bIns="298704" numCol="1" spcCol="1270" anchor="ctr" anchorCtr="0">
          <a:noAutofit/>
        </a:bodyPr>
        <a:lstStyle/>
        <a:p>
          <a:pPr lvl="0" algn="ctr" defTabSz="1866900">
            <a:lnSpc>
              <a:spcPct val="90000"/>
            </a:lnSpc>
            <a:spcBef>
              <a:spcPct val="0"/>
            </a:spcBef>
            <a:spcAft>
              <a:spcPct val="35000"/>
            </a:spcAft>
          </a:pPr>
          <a:r>
            <a:rPr lang="en-US" sz="4200" kern="1200" dirty="0"/>
            <a:t>Unit-1</a:t>
          </a:r>
        </a:p>
      </dsp:txBody>
      <dsp:txXfrm rot="5400000">
        <a:off x="424531" y="1557649"/>
        <a:ext cx="2000363" cy="1212341"/>
      </dsp:txXfrm>
    </dsp:sp>
    <dsp:sp modelId="{D8880A5F-1361-4CAF-AF9D-ECA496F4D93B}">
      <dsp:nvSpPr>
        <dsp:cNvPr id="0" name=""/>
        <dsp:cNvSpPr/>
      </dsp:nvSpPr>
      <dsp:spPr>
        <a:xfrm rot="5400000">
          <a:off x="2668183" y="951478"/>
          <a:ext cx="2424683" cy="2424683"/>
        </a:xfrm>
        <a:prstGeom prst="upArrow">
          <a:avLst>
            <a:gd name="adj1" fmla="val 50000"/>
            <a:gd name="adj2" fmla="val 35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704" tIns="298704" rIns="298704" bIns="298704" numCol="1" spcCol="1270" anchor="ctr" anchorCtr="0">
          <a:noAutofit/>
        </a:bodyPr>
        <a:lstStyle/>
        <a:p>
          <a:pPr lvl="0" algn="ctr" defTabSz="1866900">
            <a:lnSpc>
              <a:spcPct val="90000"/>
            </a:lnSpc>
            <a:spcBef>
              <a:spcPct val="0"/>
            </a:spcBef>
            <a:spcAft>
              <a:spcPct val="35000"/>
            </a:spcAft>
          </a:pPr>
          <a:r>
            <a:rPr lang="en-US" sz="4200" kern="1200" dirty="0"/>
            <a:t>Unit-2</a:t>
          </a:r>
        </a:p>
      </dsp:txBody>
      <dsp:txXfrm rot="-5400000">
        <a:off x="2668183" y="1557649"/>
        <a:ext cx="2000363" cy="1212341"/>
      </dsp:txXfrm>
    </dsp:sp>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arrow1">
  <dgm:title val=""/>
  <dgm:desc val=""/>
  <dgm:catLst>
    <dgm:cat type="relationship" pri="7000"/>
    <dgm:cat type="process" pri="32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ycle">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equ" val="2">
        <dgm:constrLst>
          <dgm:constr type="primFontSz" for="ch" ptType="node" op="equ" val="65"/>
          <dgm:constr type="w" for="ch" ptType="node" refType="w"/>
          <dgm:constr type="h" for="ch" ptType="node" refType="w" refFor="ch" refPtType="node"/>
          <dgm:constr type="sibSp" refType="w" refFor="ch" refPtType="node" fact="0.1"/>
          <dgm:constr type="diam" refType="w" refFor="ch" refPtType="node" fact="1.1"/>
        </dgm:constrLst>
      </dgm:if>
      <dgm:if name="Name11" axis="ch" ptType="node" func="cnt" op="equ" val="5">
        <dgm:constrLst>
          <dgm:constr type="primFontSz" for="ch" ptType="node" op="equ" val="65"/>
          <dgm:constr type="w" for="ch" ptType="node" refType="w"/>
          <dgm:constr type="h" for="ch" ptType="node" refType="w" refFor="ch" refPtType="node"/>
          <dgm:constr type="sibSp" refType="w" refFor="ch" refPtType="node" fact="-0.24"/>
        </dgm:constrLst>
      </dgm:if>
      <dgm:if name="Name12" axis="ch" ptType="node" func="cnt" op="equ" val="6">
        <dgm:constrLst>
          <dgm:constr type="primFontSz" for="ch" ptType="node" op="equ" val="65"/>
          <dgm:constr type="w" for="ch" ptType="node" refType="w"/>
          <dgm:constr type="h" for="ch" ptType="node" refType="w" refFor="ch" refPtType="node"/>
          <dgm:constr type="sibSp" refType="w" refFor="ch" refPtType="node" fact="-0.2"/>
        </dgm:constrLst>
      </dgm:if>
      <dgm:if name="Name13" axis="ch" ptType="node" func="cnt" op="equ" val="8">
        <dgm:constrLst>
          <dgm:constr type="primFontSz" for="ch" ptType="node" op="equ" val="65"/>
          <dgm:constr type="w" for="ch" ptType="node" refType="w"/>
          <dgm:constr type="h" for="ch" ptType="node" refType="w" refFor="ch" refPtType="node"/>
          <dgm:constr type="sibSp" refType="w" refFor="ch" refPtType="node" fact="-0.15"/>
        </dgm:constrLst>
      </dgm:if>
      <dgm:if name="Name14" axis="ch" ptType="node" func="cnt" op="equ" val="10">
        <dgm:constrLst>
          <dgm:constr type="primFontSz" for="ch" ptType="node" op="lte" val="65"/>
          <dgm:constr type="w" for="ch" ptType="node" refType="w"/>
          <dgm:constr type="h" for="ch" ptType="node" refType="w" refFor="ch" refPtType="node"/>
          <dgm:constr type="sibSp" refType="w" refFor="ch" refPtType="node" fact="-0.24"/>
        </dgm:constrLst>
      </dgm:if>
      <dgm:else name="Name15">
        <dgm:constrLst>
          <dgm:constr type="primFontSz" for="ch" ptType="node" op="equ" val="65"/>
          <dgm:constr type="w" for="ch" ptType="node" refType="w"/>
          <dgm:constr type="h" for="ch" ptType="node" refType="w" refFor="ch" refPtType="node"/>
          <dgm:constr type="sibSp" refType="w" refFor="ch" refPtType="node" fact="-0.35"/>
        </dgm:constrLst>
      </dgm:else>
    </dgm:choose>
    <dgm:ruleLst/>
    <dgm:forEach name="Name16" axis="ch" ptType="node">
      <dgm:layoutNode name="arrow">
        <dgm:varLst>
          <dgm:bulletEnabled val="1"/>
        </dgm:varLst>
        <dgm:alg type="tx"/>
        <dgm:shape xmlns:r="http://schemas.openxmlformats.org/officeDocument/2006/relationships" type="upArrow" r:blip="">
          <dgm:adjLst>
            <dgm:adj idx="2" val="0.35"/>
          </dgm:adjLst>
        </dgm:shape>
        <dgm:presOf axis="desOrSelf" ptType="node"/>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60.png>
</file>

<file path=ppt/media/image261.png>
</file>

<file path=ppt/media/image27.png>
</file>

<file path=ppt/media/image270.png>
</file>

<file path=ppt/media/image271.png>
</file>

<file path=ppt/media/image28.png>
</file>

<file path=ppt/media/image280.png>
</file>

<file path=ppt/media/image29.png>
</file>

<file path=ppt/media/image290.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A9F662-BA49-4F0F-80D7-D52A48ECCD0E}" type="datetimeFigureOut">
              <a:rPr lang="en-GB" smtClean="0"/>
              <a:t>25/02/2023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515300-34A7-45A3-AA61-4492031A6FE4}" type="slidenum">
              <a:rPr lang="en-GB" smtClean="0"/>
              <a:t>‹#›</a:t>
            </a:fld>
            <a:endParaRPr lang="en-GB"/>
          </a:p>
        </p:txBody>
      </p:sp>
    </p:spTree>
    <p:extLst>
      <p:ext uri="{BB962C8B-B14F-4D97-AF65-F5344CB8AC3E}">
        <p14:creationId xmlns:p14="http://schemas.microsoft.com/office/powerpoint/2010/main" val="3004340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7B2DA799-B79A-4576-8BE4-E9B9F6118CE6}"/>
              </a:ext>
            </a:extLst>
          </p:cNvPr>
          <p:cNvSpPr/>
          <p:nvPr userDrawn="1"/>
        </p:nvSpPr>
        <p:spPr>
          <a:xfrm>
            <a:off x="0" y="5915024"/>
            <a:ext cx="12192000" cy="942975"/>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Department of Electrical and Electronic Engineering</a:t>
            </a:r>
          </a:p>
          <a:p>
            <a:pPr algn="ctr"/>
            <a:r>
              <a:rPr lang="en-US" sz="2800" dirty="0"/>
              <a:t>Bangladesh University of Engineering and Technology</a:t>
            </a:r>
            <a:endParaRPr lang="en-GB" sz="2800" dirty="0"/>
          </a:p>
        </p:txBody>
      </p:sp>
      <p:sp>
        <p:nvSpPr>
          <p:cNvPr id="2" name="Title 1">
            <a:extLst>
              <a:ext uri="{FF2B5EF4-FFF2-40B4-BE49-F238E27FC236}">
                <a16:creationId xmlns:a16="http://schemas.microsoft.com/office/drawing/2014/main" xmlns="" id="{F5C38E87-B294-4549-95E7-11F77B5E23CD}"/>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xmlns="" id="{DA20C23B-5CA3-46F1-9F8C-0216FF0259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pic>
        <p:nvPicPr>
          <p:cNvPr id="8" name="Picture 4" descr="Home | Department of Physics - BUET">
            <a:extLst>
              <a:ext uri="{FF2B5EF4-FFF2-40B4-BE49-F238E27FC236}">
                <a16:creationId xmlns:a16="http://schemas.microsoft.com/office/drawing/2014/main" xmlns="" id="{025DB48B-1DFA-40AA-82A8-D19EFB6A7828}"/>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1836" r="-1836" b="16844"/>
          <a:stretch/>
        </p:blipFill>
        <p:spPr bwMode="auto">
          <a:xfrm>
            <a:off x="1203181" y="5915023"/>
            <a:ext cx="965729" cy="942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1038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555242-B63E-4FEE-8EA4-DAC582CF337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xmlns="" id="{0D2D8214-DCB1-4F4D-9758-B91D625BFA7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xmlns="" id="{FDE8039F-9DC3-4466-AF50-B64586E706C3}"/>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xmlns="" id="{7EF05324-4CC1-4DF7-A5E5-FC5118BD461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xmlns="" id="{2A950B33-9BBD-44FB-BB40-8DBD9DF2D3EA}"/>
              </a:ext>
            </a:extLst>
          </p:cNvPr>
          <p:cNvSpPr>
            <a:spLocks noGrp="1"/>
          </p:cNvSpPr>
          <p:nvPr>
            <p:ph type="sldNum" sz="quarter" idx="12"/>
          </p:nvPr>
        </p:nvSpPr>
        <p:spPr/>
        <p:txBody>
          <a:bodyPr/>
          <a:lstStyle/>
          <a:p>
            <a:fld id="{2B8316FF-0C02-48DE-86DE-5DBAA1AD2002}" type="slidenum">
              <a:rPr lang="en-GB" smtClean="0"/>
              <a:t>‹#›</a:t>
            </a:fld>
            <a:endParaRPr lang="en-GB"/>
          </a:p>
        </p:txBody>
      </p:sp>
    </p:spTree>
    <p:extLst>
      <p:ext uri="{BB962C8B-B14F-4D97-AF65-F5344CB8AC3E}">
        <p14:creationId xmlns:p14="http://schemas.microsoft.com/office/powerpoint/2010/main" val="1340057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F87931C8-A955-4ED1-92CF-3235326B8C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xmlns="" id="{DF12F6C5-6C42-4BB3-8B17-308F1C3C0CD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xmlns="" id="{6968100A-FBB8-4417-9F28-4D4535959115}"/>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xmlns="" id="{A237F4E9-757F-4C49-BE08-DB700DA2273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xmlns="" id="{C90C4FE1-0302-407B-B044-E5CF517FB999}"/>
              </a:ext>
            </a:extLst>
          </p:cNvPr>
          <p:cNvSpPr>
            <a:spLocks noGrp="1"/>
          </p:cNvSpPr>
          <p:nvPr>
            <p:ph type="sldNum" sz="quarter" idx="12"/>
          </p:nvPr>
        </p:nvSpPr>
        <p:spPr/>
        <p:txBody>
          <a:bodyPr/>
          <a:lstStyle/>
          <a:p>
            <a:fld id="{2B8316FF-0C02-48DE-86DE-5DBAA1AD2002}" type="slidenum">
              <a:rPr lang="en-GB" smtClean="0"/>
              <a:t>‹#›</a:t>
            </a:fld>
            <a:endParaRPr lang="en-GB"/>
          </a:p>
        </p:txBody>
      </p:sp>
    </p:spTree>
    <p:extLst>
      <p:ext uri="{BB962C8B-B14F-4D97-AF65-F5344CB8AC3E}">
        <p14:creationId xmlns:p14="http://schemas.microsoft.com/office/powerpoint/2010/main" val="4598708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410ABE5E-6C47-417D-BEEE-6D9021C8F9D7}"/>
              </a:ext>
            </a:extLst>
          </p:cNvPr>
          <p:cNvSpPr/>
          <p:nvPr userDrawn="1"/>
        </p:nvSpPr>
        <p:spPr>
          <a:xfrm>
            <a:off x="0" y="6390641"/>
            <a:ext cx="12192000" cy="467359"/>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         EEE 414 – Project Group 6</a:t>
            </a:r>
            <a:endParaRPr lang="en-GB" sz="2000" dirty="0"/>
          </a:p>
        </p:txBody>
      </p:sp>
      <p:sp>
        <p:nvSpPr>
          <p:cNvPr id="2" name="Title 1">
            <a:extLst>
              <a:ext uri="{FF2B5EF4-FFF2-40B4-BE49-F238E27FC236}">
                <a16:creationId xmlns:a16="http://schemas.microsoft.com/office/drawing/2014/main" xmlns="" id="{AA02B55D-E305-4CB5-B4C2-2BAE7DEE18B0}"/>
              </a:ext>
            </a:extLst>
          </p:cNvPr>
          <p:cNvSpPr>
            <a:spLocks noGrp="1"/>
          </p:cNvSpPr>
          <p:nvPr>
            <p:ph type="title"/>
          </p:nvPr>
        </p:nvSpPr>
        <p:spPr>
          <a:xfrm>
            <a:off x="162559" y="51121"/>
            <a:ext cx="10515600" cy="1046160"/>
          </a:xfrm>
        </p:spPr>
        <p:txBody>
          <a:bodyPr>
            <a:normAutofit/>
          </a:bodyPr>
          <a:lstStyle>
            <a:lvl1pPr>
              <a:defRPr sz="4400" b="1">
                <a:solidFill>
                  <a:schemeClr val="tx1">
                    <a:lumMod val="75000"/>
                    <a:lumOff val="25000"/>
                  </a:schemeClr>
                </a:solidFill>
              </a:defRPr>
            </a:lvl1pPr>
          </a:lstStyle>
          <a:p>
            <a:r>
              <a:rPr lang="en-US" dirty="0"/>
              <a:t>Click to edit Master title style</a:t>
            </a:r>
            <a:endParaRPr lang="en-GB" dirty="0"/>
          </a:p>
        </p:txBody>
      </p:sp>
      <p:sp>
        <p:nvSpPr>
          <p:cNvPr id="6" name="Slide Number Placeholder 5">
            <a:extLst>
              <a:ext uri="{FF2B5EF4-FFF2-40B4-BE49-F238E27FC236}">
                <a16:creationId xmlns:a16="http://schemas.microsoft.com/office/drawing/2014/main" xmlns="" id="{775E94F9-0B91-447F-B370-1E8C471DC909}"/>
              </a:ext>
            </a:extLst>
          </p:cNvPr>
          <p:cNvSpPr>
            <a:spLocks noGrp="1"/>
          </p:cNvSpPr>
          <p:nvPr>
            <p:ph type="sldNum" sz="quarter" idx="12"/>
          </p:nvPr>
        </p:nvSpPr>
        <p:spPr>
          <a:xfrm>
            <a:off x="9363219" y="6441755"/>
            <a:ext cx="2743200" cy="365125"/>
          </a:xfrm>
        </p:spPr>
        <p:txBody>
          <a:bodyPr/>
          <a:lstStyle>
            <a:lvl1pPr>
              <a:defRPr sz="2000" b="1">
                <a:solidFill>
                  <a:schemeClr val="bg1"/>
                </a:solidFill>
              </a:defRPr>
            </a:lvl1pPr>
          </a:lstStyle>
          <a:p>
            <a:fld id="{2B8316FF-0C02-48DE-86DE-5DBAA1AD2002}" type="slidenum">
              <a:rPr lang="en-GB" smtClean="0"/>
              <a:pPr/>
              <a:t>‹#›</a:t>
            </a:fld>
            <a:endParaRPr lang="en-GB" dirty="0"/>
          </a:p>
        </p:txBody>
      </p:sp>
      <p:pic>
        <p:nvPicPr>
          <p:cNvPr id="8" name="Picture 7" descr="Home | Department of Physics - BUET">
            <a:extLst>
              <a:ext uri="{FF2B5EF4-FFF2-40B4-BE49-F238E27FC236}">
                <a16:creationId xmlns:a16="http://schemas.microsoft.com/office/drawing/2014/main" xmlns="" id="{C79B0D2F-5BE8-49D5-AEAB-BB0A5C090C83}"/>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1836" r="-1836" b="16844"/>
          <a:stretch/>
        </p:blipFill>
        <p:spPr bwMode="auto">
          <a:xfrm>
            <a:off x="85581" y="6418085"/>
            <a:ext cx="422419" cy="4124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5670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410ABE5E-6C47-417D-BEEE-6D9021C8F9D7}"/>
              </a:ext>
            </a:extLst>
          </p:cNvPr>
          <p:cNvSpPr/>
          <p:nvPr userDrawn="1"/>
        </p:nvSpPr>
        <p:spPr>
          <a:xfrm>
            <a:off x="0" y="6390641"/>
            <a:ext cx="12192000" cy="467359"/>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         EEE 414 – Project Group 6</a:t>
            </a:r>
            <a:endParaRPr lang="en-GB" sz="2000" dirty="0"/>
          </a:p>
        </p:txBody>
      </p:sp>
      <p:sp>
        <p:nvSpPr>
          <p:cNvPr id="2" name="Title 1">
            <a:extLst>
              <a:ext uri="{FF2B5EF4-FFF2-40B4-BE49-F238E27FC236}">
                <a16:creationId xmlns:a16="http://schemas.microsoft.com/office/drawing/2014/main" xmlns="" id="{AA02B55D-E305-4CB5-B4C2-2BAE7DEE18B0}"/>
              </a:ext>
            </a:extLst>
          </p:cNvPr>
          <p:cNvSpPr>
            <a:spLocks noGrp="1"/>
          </p:cNvSpPr>
          <p:nvPr>
            <p:ph type="title"/>
          </p:nvPr>
        </p:nvSpPr>
        <p:spPr>
          <a:xfrm>
            <a:off x="162559" y="51121"/>
            <a:ext cx="10515600" cy="1046160"/>
          </a:xfrm>
        </p:spPr>
        <p:txBody>
          <a:bodyPr>
            <a:normAutofit/>
          </a:bodyPr>
          <a:lstStyle>
            <a:lvl1pPr>
              <a:defRPr sz="4400" b="1">
                <a:solidFill>
                  <a:schemeClr val="tx1">
                    <a:lumMod val="75000"/>
                    <a:lumOff val="25000"/>
                  </a:schemeClr>
                </a:solidFill>
              </a:defRPr>
            </a:lvl1pPr>
          </a:lstStyle>
          <a:p>
            <a:r>
              <a:rPr lang="en-US" dirty="0"/>
              <a:t>Click to edit Master title style</a:t>
            </a:r>
            <a:endParaRPr lang="en-GB" dirty="0"/>
          </a:p>
        </p:txBody>
      </p:sp>
      <p:sp>
        <p:nvSpPr>
          <p:cNvPr id="6" name="Slide Number Placeholder 5">
            <a:extLst>
              <a:ext uri="{FF2B5EF4-FFF2-40B4-BE49-F238E27FC236}">
                <a16:creationId xmlns:a16="http://schemas.microsoft.com/office/drawing/2014/main" xmlns="" id="{775E94F9-0B91-447F-B370-1E8C471DC909}"/>
              </a:ext>
            </a:extLst>
          </p:cNvPr>
          <p:cNvSpPr>
            <a:spLocks noGrp="1"/>
          </p:cNvSpPr>
          <p:nvPr>
            <p:ph type="sldNum" sz="quarter" idx="12"/>
          </p:nvPr>
        </p:nvSpPr>
        <p:spPr>
          <a:xfrm>
            <a:off x="9363219" y="6441755"/>
            <a:ext cx="2743200" cy="365125"/>
          </a:xfrm>
        </p:spPr>
        <p:txBody>
          <a:bodyPr/>
          <a:lstStyle>
            <a:lvl1pPr>
              <a:defRPr sz="2000" b="1">
                <a:solidFill>
                  <a:schemeClr val="bg1"/>
                </a:solidFill>
              </a:defRPr>
            </a:lvl1pPr>
          </a:lstStyle>
          <a:p>
            <a:fld id="{2B8316FF-0C02-48DE-86DE-5DBAA1AD2002}" type="slidenum">
              <a:rPr lang="en-GB" smtClean="0"/>
              <a:pPr/>
              <a:t>‹#›</a:t>
            </a:fld>
            <a:endParaRPr lang="en-GB" dirty="0"/>
          </a:p>
        </p:txBody>
      </p:sp>
      <p:pic>
        <p:nvPicPr>
          <p:cNvPr id="8" name="Picture 7" descr="Home | Department of Physics - BUET">
            <a:extLst>
              <a:ext uri="{FF2B5EF4-FFF2-40B4-BE49-F238E27FC236}">
                <a16:creationId xmlns:a16="http://schemas.microsoft.com/office/drawing/2014/main" xmlns="" id="{C79B0D2F-5BE8-49D5-AEAB-BB0A5C090C83}"/>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1836" r="-1836" b="16844"/>
          <a:stretch/>
        </p:blipFill>
        <p:spPr bwMode="auto">
          <a:xfrm>
            <a:off x="85581" y="6418085"/>
            <a:ext cx="422419" cy="4124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14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70880BE-D783-4E4A-BA95-CBCB47589B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xmlns="" id="{5F731D00-3D41-41C6-B5F3-1B749EFD4B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13B0EECD-4AFB-4052-A60D-A78B3F1061FC}"/>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xmlns="" id="{A5E0DC69-4982-4F69-BDF2-D8F421DC08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xmlns="" id="{14DA015E-B21A-46C7-A433-11E6774AA1CC}"/>
              </a:ext>
            </a:extLst>
          </p:cNvPr>
          <p:cNvSpPr>
            <a:spLocks noGrp="1"/>
          </p:cNvSpPr>
          <p:nvPr>
            <p:ph type="sldNum" sz="quarter" idx="12"/>
          </p:nvPr>
        </p:nvSpPr>
        <p:spPr/>
        <p:txBody>
          <a:bodyPr/>
          <a:lstStyle/>
          <a:p>
            <a:fld id="{2B8316FF-0C02-48DE-86DE-5DBAA1AD2002}" type="slidenum">
              <a:rPr lang="en-GB" smtClean="0"/>
              <a:t>‹#›</a:t>
            </a:fld>
            <a:endParaRPr lang="en-GB"/>
          </a:p>
        </p:txBody>
      </p:sp>
    </p:spTree>
    <p:extLst>
      <p:ext uri="{BB962C8B-B14F-4D97-AF65-F5344CB8AC3E}">
        <p14:creationId xmlns:p14="http://schemas.microsoft.com/office/powerpoint/2010/main" val="5272996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50F396F-24BB-4AB1-A298-5F0D672F989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xmlns="" id="{A620B8C3-3208-4E93-A2D9-575E936957B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xmlns="" id="{62404A2D-0723-4BD9-B33D-C93445ADF8E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xmlns="" id="{66340E87-39E2-4576-A0AD-AE9CE3EB6439}"/>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xmlns="" id="{91C143CE-71BB-4ADE-B903-C0D37CF54A4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xmlns="" id="{3C81FDD0-2D32-4648-8169-FC5E6513212D}"/>
              </a:ext>
            </a:extLst>
          </p:cNvPr>
          <p:cNvSpPr>
            <a:spLocks noGrp="1"/>
          </p:cNvSpPr>
          <p:nvPr>
            <p:ph type="sldNum" sz="quarter" idx="12"/>
          </p:nvPr>
        </p:nvSpPr>
        <p:spPr/>
        <p:txBody>
          <a:bodyPr/>
          <a:lstStyle/>
          <a:p>
            <a:fld id="{2B8316FF-0C02-48DE-86DE-5DBAA1AD2002}" type="slidenum">
              <a:rPr lang="en-GB" smtClean="0"/>
              <a:t>‹#›</a:t>
            </a:fld>
            <a:endParaRPr lang="en-GB"/>
          </a:p>
        </p:txBody>
      </p:sp>
    </p:spTree>
    <p:extLst>
      <p:ext uri="{BB962C8B-B14F-4D97-AF65-F5344CB8AC3E}">
        <p14:creationId xmlns:p14="http://schemas.microsoft.com/office/powerpoint/2010/main" val="2585935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3201431-D950-45E7-8310-4A95CD3FF42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xmlns="" id="{8F587CC8-C47D-40E4-A326-F655D50395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86F29657-7840-4D1A-BCAF-ED169D3E07B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xmlns="" id="{96D269C7-D2B0-47DD-93C7-0ACF130260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F4E15EB4-EDD9-44F5-9E6B-F131C1673B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xmlns="" id="{7067A3F4-6BE0-4CA3-94B8-752BD1A4CB24}"/>
              </a:ext>
            </a:extLst>
          </p:cNvPr>
          <p:cNvSpPr>
            <a:spLocks noGrp="1"/>
          </p:cNvSpPr>
          <p:nvPr>
            <p:ph type="dt" sz="half" idx="10"/>
          </p:nvPr>
        </p:nvSpPr>
        <p:spPr/>
        <p:txBody>
          <a:bodyPr/>
          <a:lstStyle/>
          <a:p>
            <a:endParaRPr lang="en-GB"/>
          </a:p>
        </p:txBody>
      </p:sp>
      <p:sp>
        <p:nvSpPr>
          <p:cNvPr id="8" name="Footer Placeholder 7">
            <a:extLst>
              <a:ext uri="{FF2B5EF4-FFF2-40B4-BE49-F238E27FC236}">
                <a16:creationId xmlns:a16="http://schemas.microsoft.com/office/drawing/2014/main" xmlns="" id="{1EF60D32-4BCA-481E-BDC1-FB1B255E0F39}"/>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xmlns="" id="{E909BE6A-405B-4911-BF17-DDE6CF0A086E}"/>
              </a:ext>
            </a:extLst>
          </p:cNvPr>
          <p:cNvSpPr>
            <a:spLocks noGrp="1"/>
          </p:cNvSpPr>
          <p:nvPr>
            <p:ph type="sldNum" sz="quarter" idx="12"/>
          </p:nvPr>
        </p:nvSpPr>
        <p:spPr/>
        <p:txBody>
          <a:bodyPr/>
          <a:lstStyle/>
          <a:p>
            <a:fld id="{2B8316FF-0C02-48DE-86DE-5DBAA1AD2002}" type="slidenum">
              <a:rPr lang="en-GB" smtClean="0"/>
              <a:t>‹#›</a:t>
            </a:fld>
            <a:endParaRPr lang="en-GB"/>
          </a:p>
        </p:txBody>
      </p:sp>
    </p:spTree>
    <p:extLst>
      <p:ext uri="{BB962C8B-B14F-4D97-AF65-F5344CB8AC3E}">
        <p14:creationId xmlns:p14="http://schemas.microsoft.com/office/powerpoint/2010/main" val="1689255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E74A706-43A0-4132-A498-8AB8C47E5A4F}"/>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xmlns="" id="{CB1BD821-463E-4524-A547-EC30517A3F90}"/>
              </a:ext>
            </a:extLst>
          </p:cNvPr>
          <p:cNvSpPr>
            <a:spLocks noGrp="1"/>
          </p:cNvSpPr>
          <p:nvPr>
            <p:ph type="dt" sz="half" idx="10"/>
          </p:nvPr>
        </p:nvSpPr>
        <p:spPr/>
        <p:txBody>
          <a:bodyPr/>
          <a:lstStyle/>
          <a:p>
            <a:endParaRPr lang="en-GB"/>
          </a:p>
        </p:txBody>
      </p:sp>
      <p:sp>
        <p:nvSpPr>
          <p:cNvPr id="4" name="Footer Placeholder 3">
            <a:extLst>
              <a:ext uri="{FF2B5EF4-FFF2-40B4-BE49-F238E27FC236}">
                <a16:creationId xmlns:a16="http://schemas.microsoft.com/office/drawing/2014/main" xmlns="" id="{CB1FE8B8-9E9F-4531-97CE-9B58F418A949}"/>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xmlns="" id="{78918F5C-9705-4088-98DB-45978177215C}"/>
              </a:ext>
            </a:extLst>
          </p:cNvPr>
          <p:cNvSpPr>
            <a:spLocks noGrp="1"/>
          </p:cNvSpPr>
          <p:nvPr>
            <p:ph type="sldNum" sz="quarter" idx="12"/>
          </p:nvPr>
        </p:nvSpPr>
        <p:spPr/>
        <p:txBody>
          <a:bodyPr/>
          <a:lstStyle/>
          <a:p>
            <a:fld id="{2B8316FF-0C02-48DE-86DE-5DBAA1AD2002}" type="slidenum">
              <a:rPr lang="en-GB" smtClean="0"/>
              <a:t>‹#›</a:t>
            </a:fld>
            <a:endParaRPr lang="en-GB"/>
          </a:p>
        </p:txBody>
      </p:sp>
    </p:spTree>
    <p:extLst>
      <p:ext uri="{BB962C8B-B14F-4D97-AF65-F5344CB8AC3E}">
        <p14:creationId xmlns:p14="http://schemas.microsoft.com/office/powerpoint/2010/main" val="731471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9B8D7805-5D89-4998-8929-911EEB13E543}"/>
              </a:ext>
            </a:extLst>
          </p:cNvPr>
          <p:cNvSpPr>
            <a:spLocks noGrp="1"/>
          </p:cNvSpPr>
          <p:nvPr>
            <p:ph type="dt" sz="half" idx="10"/>
          </p:nvPr>
        </p:nvSpPr>
        <p:spPr/>
        <p:txBody>
          <a:bodyPr/>
          <a:lstStyle/>
          <a:p>
            <a:endParaRPr lang="en-GB"/>
          </a:p>
        </p:txBody>
      </p:sp>
      <p:sp>
        <p:nvSpPr>
          <p:cNvPr id="3" name="Footer Placeholder 2">
            <a:extLst>
              <a:ext uri="{FF2B5EF4-FFF2-40B4-BE49-F238E27FC236}">
                <a16:creationId xmlns:a16="http://schemas.microsoft.com/office/drawing/2014/main" xmlns="" id="{63F06AAE-A25A-4C9F-846A-4329C0E000DA}"/>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xmlns="" id="{1EDF1751-981A-44F8-9D1A-BF2EB8B0A7C0}"/>
              </a:ext>
            </a:extLst>
          </p:cNvPr>
          <p:cNvSpPr>
            <a:spLocks noGrp="1"/>
          </p:cNvSpPr>
          <p:nvPr>
            <p:ph type="sldNum" sz="quarter" idx="12"/>
          </p:nvPr>
        </p:nvSpPr>
        <p:spPr/>
        <p:txBody>
          <a:bodyPr/>
          <a:lstStyle/>
          <a:p>
            <a:fld id="{2B8316FF-0C02-48DE-86DE-5DBAA1AD2002}" type="slidenum">
              <a:rPr lang="en-GB" smtClean="0"/>
              <a:t>‹#›</a:t>
            </a:fld>
            <a:endParaRPr lang="en-GB"/>
          </a:p>
        </p:txBody>
      </p:sp>
    </p:spTree>
    <p:extLst>
      <p:ext uri="{BB962C8B-B14F-4D97-AF65-F5344CB8AC3E}">
        <p14:creationId xmlns:p14="http://schemas.microsoft.com/office/powerpoint/2010/main" val="3311301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FE1D868-0885-48DB-AF0C-260EC8508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xmlns="" id="{9244A385-AEFF-4B9A-88F0-322B73A07B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xmlns="" id="{8D47A8F8-3504-4B64-B1BC-E4EF6BA19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39B26006-3417-4AC4-BC9E-4A215BB8DF73}"/>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xmlns="" id="{36C45F1C-E1A5-402F-BF0C-8B3D49F4E87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xmlns="" id="{1214B5C7-7ACE-4DA8-A5A2-FA6BE2D35A86}"/>
              </a:ext>
            </a:extLst>
          </p:cNvPr>
          <p:cNvSpPr>
            <a:spLocks noGrp="1"/>
          </p:cNvSpPr>
          <p:nvPr>
            <p:ph type="sldNum" sz="quarter" idx="12"/>
          </p:nvPr>
        </p:nvSpPr>
        <p:spPr/>
        <p:txBody>
          <a:bodyPr/>
          <a:lstStyle/>
          <a:p>
            <a:fld id="{2B8316FF-0C02-48DE-86DE-5DBAA1AD2002}" type="slidenum">
              <a:rPr lang="en-GB" smtClean="0"/>
              <a:t>‹#›</a:t>
            </a:fld>
            <a:endParaRPr lang="en-GB"/>
          </a:p>
        </p:txBody>
      </p:sp>
    </p:spTree>
    <p:extLst>
      <p:ext uri="{BB962C8B-B14F-4D97-AF65-F5344CB8AC3E}">
        <p14:creationId xmlns:p14="http://schemas.microsoft.com/office/powerpoint/2010/main" val="3711815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73BB5B-8E8D-4D6F-9135-F76022B1E6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xmlns="" id="{53E10004-BCBD-4A78-AAE8-6898870FED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xmlns="" id="{D99AE9A0-D46D-4FB0-A123-D6A28E123F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C740E41A-08BF-45FC-9BDA-ACBB7D30C483}"/>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xmlns="" id="{90760319-E3BE-4BC5-8864-05E95D67C61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xmlns="" id="{B837A105-6821-47A5-8396-44615CDEA62F}"/>
              </a:ext>
            </a:extLst>
          </p:cNvPr>
          <p:cNvSpPr>
            <a:spLocks noGrp="1"/>
          </p:cNvSpPr>
          <p:nvPr>
            <p:ph type="sldNum" sz="quarter" idx="12"/>
          </p:nvPr>
        </p:nvSpPr>
        <p:spPr/>
        <p:txBody>
          <a:bodyPr/>
          <a:lstStyle/>
          <a:p>
            <a:fld id="{2B8316FF-0C02-48DE-86DE-5DBAA1AD2002}" type="slidenum">
              <a:rPr lang="en-GB" smtClean="0"/>
              <a:t>‹#›</a:t>
            </a:fld>
            <a:endParaRPr lang="en-GB"/>
          </a:p>
        </p:txBody>
      </p:sp>
    </p:spTree>
    <p:extLst>
      <p:ext uri="{BB962C8B-B14F-4D97-AF65-F5344CB8AC3E}">
        <p14:creationId xmlns:p14="http://schemas.microsoft.com/office/powerpoint/2010/main" val="860866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9A6600AB-04AB-4DCA-AF9C-CD719C7BF2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xmlns="" id="{D894A4A4-F8E3-4106-B567-E15D5183732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xmlns="" id="{986C510E-9AA1-43D3-B477-8C3973E9E3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5" name="Footer Placeholder 4">
            <a:extLst>
              <a:ext uri="{FF2B5EF4-FFF2-40B4-BE49-F238E27FC236}">
                <a16:creationId xmlns:a16="http://schemas.microsoft.com/office/drawing/2014/main" xmlns="" id="{396E2A6F-32D5-405D-B2D5-BB0A026353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xmlns="" id="{95B2C54F-3D5D-4335-AE3C-7AD7B725B9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8316FF-0C02-48DE-86DE-5DBAA1AD2002}" type="slidenum">
              <a:rPr lang="en-GB" smtClean="0"/>
              <a:t>‹#›</a:t>
            </a:fld>
            <a:endParaRPr lang="en-GB"/>
          </a:p>
        </p:txBody>
      </p:sp>
    </p:spTree>
    <p:extLst>
      <p:ext uri="{BB962C8B-B14F-4D97-AF65-F5344CB8AC3E}">
        <p14:creationId xmlns:p14="http://schemas.microsoft.com/office/powerpoint/2010/main" val="11366499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1.png"/><Relationship Id="rId2" Type="http://schemas.openxmlformats.org/officeDocument/2006/relationships/image" Target="../media/image26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9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5000"/>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72F635-354F-4B69-A0F4-E4DA97857A0A}"/>
              </a:ext>
            </a:extLst>
          </p:cNvPr>
          <p:cNvSpPr>
            <a:spLocks noGrp="1"/>
          </p:cNvSpPr>
          <p:nvPr>
            <p:ph type="ctrTitle"/>
          </p:nvPr>
        </p:nvSpPr>
        <p:spPr>
          <a:xfrm>
            <a:off x="1524000" y="380683"/>
            <a:ext cx="9144000" cy="2387600"/>
          </a:xfrm>
        </p:spPr>
        <p:txBody>
          <a:bodyPr>
            <a:normAutofit fontScale="90000"/>
          </a:bodyPr>
          <a:lstStyle/>
          <a:p>
            <a:r>
              <a:rPr lang="en-US" sz="3200" b="1" i="1" u="sng" dirty="0">
                <a:solidFill>
                  <a:schemeClr val="bg1"/>
                </a:solidFill>
                <a:highlight>
                  <a:srgbClr val="000000"/>
                </a:highlight>
                <a:latin typeface="Eras Bold ITC" panose="020B0907030504020204" pitchFamily="34" charset="0"/>
              </a:rPr>
              <a:t>EEE 414</a:t>
            </a:r>
            <a:r>
              <a:rPr lang="en-US" dirty="0"/>
              <a:t/>
            </a:r>
            <a:br>
              <a:rPr lang="en-US" dirty="0"/>
            </a:br>
            <a:r>
              <a:rPr lang="en-GB" sz="4900" i="1" u="sng" dirty="0">
                <a:solidFill>
                  <a:schemeClr val="bg1"/>
                </a:solidFill>
                <a:highlight>
                  <a:srgbClr val="000000"/>
                </a:highlight>
                <a:latin typeface="Eras Bold ITC" panose="020B0907030504020204" pitchFamily="34" charset="0"/>
              </a:rPr>
              <a:t>Electrical Services Design</a:t>
            </a:r>
            <a:br>
              <a:rPr lang="en-GB" sz="4900" i="1" u="sng" dirty="0">
                <a:solidFill>
                  <a:schemeClr val="bg1"/>
                </a:solidFill>
                <a:highlight>
                  <a:srgbClr val="000000"/>
                </a:highlight>
                <a:latin typeface="Eras Bold ITC" panose="020B0907030504020204" pitchFamily="34" charset="0"/>
              </a:rPr>
            </a:br>
            <a:r>
              <a:rPr lang="en-GB" sz="4900" i="1" u="sng" dirty="0">
                <a:solidFill>
                  <a:schemeClr val="bg1"/>
                </a:solidFill>
                <a:highlight>
                  <a:srgbClr val="000000"/>
                </a:highlight>
                <a:latin typeface="Eras Bold ITC" panose="020B0907030504020204" pitchFamily="34" charset="0"/>
              </a:rPr>
              <a:t>Project Demonstration </a:t>
            </a:r>
            <a:r>
              <a:rPr lang="en-US" dirty="0"/>
              <a:t/>
            </a:r>
            <a:br>
              <a:rPr lang="en-US" dirty="0"/>
            </a:br>
            <a:endParaRPr lang="en-GB" dirty="0"/>
          </a:p>
        </p:txBody>
      </p:sp>
      <p:sp>
        <p:nvSpPr>
          <p:cNvPr id="3" name="Subtitle 2">
            <a:extLst>
              <a:ext uri="{FF2B5EF4-FFF2-40B4-BE49-F238E27FC236}">
                <a16:creationId xmlns:a16="http://schemas.microsoft.com/office/drawing/2014/main" xmlns="" id="{29163191-67DE-48AF-A5B2-A27773B27BFD}"/>
              </a:ext>
            </a:extLst>
          </p:cNvPr>
          <p:cNvSpPr>
            <a:spLocks noGrp="1"/>
          </p:cNvSpPr>
          <p:nvPr>
            <p:ph type="subTitle" idx="1"/>
          </p:nvPr>
        </p:nvSpPr>
        <p:spPr>
          <a:xfrm>
            <a:off x="1524000" y="2062480"/>
            <a:ext cx="9144000" cy="3779520"/>
          </a:xfrm>
        </p:spPr>
        <p:txBody>
          <a:bodyPr>
            <a:normAutofit/>
          </a:bodyPr>
          <a:lstStyle/>
          <a:p>
            <a:r>
              <a:rPr lang="en-US" sz="1800" b="1" dirty="0">
                <a:solidFill>
                  <a:schemeClr val="bg1"/>
                </a:solidFill>
                <a:highlight>
                  <a:srgbClr val="000000"/>
                </a:highlight>
                <a:latin typeface="Eras Bold ITC" panose="020B0907030504020204" pitchFamily="34" charset="0"/>
              </a:rPr>
              <a:t>Presented To</a:t>
            </a:r>
          </a:p>
          <a:p>
            <a:pPr marL="268605" marR="0">
              <a:lnSpc>
                <a:spcPct val="150000"/>
              </a:lnSpc>
              <a:spcBef>
                <a:spcPts val="0"/>
              </a:spcBef>
              <a:spcAft>
                <a:spcPts val="0"/>
              </a:spcAft>
            </a:pPr>
            <a:r>
              <a:rPr lang="en-US" sz="1800" b="0" dirty="0" err="1">
                <a:solidFill>
                  <a:schemeClr val="bg1"/>
                </a:solidFill>
                <a:effectLst/>
                <a:highlight>
                  <a:srgbClr val="000000"/>
                </a:highlight>
                <a:latin typeface="Eras Bold ITC" panose="020B0907030504020204" pitchFamily="34" charset="0"/>
                <a:ea typeface="Times New Roman" panose="02020603050405020304" pitchFamily="18" charset="0"/>
              </a:rPr>
              <a:t>Asikur</a:t>
            </a:r>
            <a:r>
              <a:rPr lang="en-US" sz="1800" b="0" dirty="0">
                <a:solidFill>
                  <a:schemeClr val="bg1"/>
                </a:solidFill>
                <a:effectLst/>
                <a:highlight>
                  <a:srgbClr val="000000"/>
                </a:highlight>
                <a:latin typeface="Eras Bold ITC" panose="020B0907030504020204" pitchFamily="34" charset="0"/>
                <a:ea typeface="Times New Roman" panose="02020603050405020304" pitchFamily="18" charset="0"/>
              </a:rPr>
              <a:t> Rahman </a:t>
            </a:r>
            <a:r>
              <a:rPr lang="en-US" sz="1800" b="0" dirty="0" err="1">
                <a:solidFill>
                  <a:schemeClr val="bg1"/>
                </a:solidFill>
                <a:effectLst/>
                <a:highlight>
                  <a:srgbClr val="000000"/>
                </a:highlight>
                <a:latin typeface="Eras Bold ITC" panose="020B0907030504020204" pitchFamily="34" charset="0"/>
                <a:ea typeface="Times New Roman" panose="02020603050405020304" pitchFamily="18" charset="0"/>
              </a:rPr>
              <a:t>Jowel</a:t>
            </a:r>
            <a:endParaRPr lang="en-US" sz="1800" b="1" dirty="0">
              <a:solidFill>
                <a:schemeClr val="bg1"/>
              </a:solidFill>
              <a:effectLst/>
              <a:highlight>
                <a:srgbClr val="000000"/>
              </a:highlight>
              <a:latin typeface="Eras Bold ITC" panose="020B0907030504020204" pitchFamily="34" charset="0"/>
              <a:ea typeface="Times New Roman" panose="02020603050405020304" pitchFamily="18" charset="0"/>
            </a:endParaRPr>
          </a:p>
          <a:p>
            <a:pPr marL="268605" marR="0">
              <a:lnSpc>
                <a:spcPct val="150000"/>
              </a:lnSpc>
              <a:spcBef>
                <a:spcPts val="0"/>
              </a:spcBef>
              <a:spcAft>
                <a:spcPts val="0"/>
              </a:spcAft>
            </a:pPr>
            <a:r>
              <a:rPr lang="en-US" sz="1800" b="0" dirty="0" err="1">
                <a:solidFill>
                  <a:schemeClr val="bg1"/>
                </a:solidFill>
                <a:effectLst/>
                <a:highlight>
                  <a:srgbClr val="000000"/>
                </a:highlight>
                <a:latin typeface="Eras Bold ITC" panose="020B0907030504020204" pitchFamily="34" charset="0"/>
                <a:ea typeface="Times New Roman" panose="02020603050405020304" pitchFamily="18" charset="0"/>
              </a:rPr>
              <a:t>Ihtesam</a:t>
            </a:r>
            <a:r>
              <a:rPr lang="en-US" sz="1800" b="0" dirty="0">
                <a:solidFill>
                  <a:schemeClr val="bg1"/>
                </a:solidFill>
                <a:effectLst/>
                <a:highlight>
                  <a:srgbClr val="000000"/>
                </a:highlight>
                <a:latin typeface="Eras Bold ITC" panose="020B0907030504020204" pitchFamily="34" charset="0"/>
                <a:ea typeface="Times New Roman" panose="02020603050405020304" pitchFamily="18" charset="0"/>
              </a:rPr>
              <a:t> Ibn Malek</a:t>
            </a:r>
            <a:endParaRPr lang="en-US" sz="1800" b="1" dirty="0">
              <a:solidFill>
                <a:schemeClr val="bg1"/>
              </a:solidFill>
              <a:effectLst/>
              <a:highlight>
                <a:srgbClr val="000000"/>
              </a:highlight>
              <a:latin typeface="Eras Bold ITC" panose="020B0907030504020204" pitchFamily="34" charset="0"/>
              <a:ea typeface="Times New Roman" panose="02020603050405020304" pitchFamily="18" charset="0"/>
            </a:endParaRPr>
          </a:p>
          <a:p>
            <a:pPr marL="268605" marR="0">
              <a:lnSpc>
                <a:spcPct val="150000"/>
              </a:lnSpc>
              <a:spcBef>
                <a:spcPts val="0"/>
              </a:spcBef>
              <a:spcAft>
                <a:spcPts val="0"/>
              </a:spcAft>
            </a:pPr>
            <a:r>
              <a:rPr lang="en-US" sz="1800" b="0" dirty="0">
                <a:solidFill>
                  <a:schemeClr val="bg1"/>
                </a:solidFill>
                <a:effectLst/>
                <a:highlight>
                  <a:srgbClr val="000000"/>
                </a:highlight>
                <a:latin typeface="Eras Bold ITC" panose="020B0907030504020204" pitchFamily="34" charset="0"/>
                <a:ea typeface="Times New Roman" panose="02020603050405020304" pitchFamily="18" charset="0"/>
              </a:rPr>
              <a:t>Mohammad Ali</a:t>
            </a:r>
          </a:p>
          <a:p>
            <a:pPr marL="268605" marR="0">
              <a:lnSpc>
                <a:spcPct val="150000"/>
              </a:lnSpc>
              <a:spcBef>
                <a:spcPts val="0"/>
              </a:spcBef>
              <a:spcAft>
                <a:spcPts val="0"/>
              </a:spcAft>
            </a:pPr>
            <a:r>
              <a:rPr lang="en-US" sz="1800" b="1" u="sng" dirty="0">
                <a:solidFill>
                  <a:schemeClr val="bg1"/>
                </a:solidFill>
                <a:effectLst/>
                <a:highlight>
                  <a:srgbClr val="000000"/>
                </a:highlight>
                <a:latin typeface="Eras Bold ITC" panose="020B0907030504020204" pitchFamily="34" charset="0"/>
                <a:ea typeface="Times New Roman" panose="02020603050405020304" pitchFamily="18" charset="0"/>
              </a:rPr>
              <a:t>Presented By</a:t>
            </a:r>
          </a:p>
          <a:p>
            <a:r>
              <a:rPr lang="en-US" sz="1600" b="1" u="sng" dirty="0">
                <a:solidFill>
                  <a:schemeClr val="bg1"/>
                </a:solidFill>
                <a:highlight>
                  <a:srgbClr val="000000"/>
                </a:highlight>
                <a:latin typeface="Eras Bold ITC" panose="020B0907030504020204" pitchFamily="34" charset="0"/>
                <a:cs typeface="Times New Roman" panose="02020603050405020304" pitchFamily="18" charset="0"/>
              </a:rPr>
              <a:t>Section : </a:t>
            </a:r>
            <a:r>
              <a:rPr lang="en-US" sz="1600" u="sng" dirty="0">
                <a:solidFill>
                  <a:schemeClr val="bg1"/>
                </a:solidFill>
                <a:highlight>
                  <a:srgbClr val="000000"/>
                </a:highlight>
                <a:latin typeface="Eras Bold ITC" panose="020B0907030504020204" pitchFamily="34" charset="0"/>
                <a:cs typeface="Times New Roman" panose="02020603050405020304" pitchFamily="18" charset="0"/>
              </a:rPr>
              <a:t>C  </a:t>
            </a:r>
            <a:r>
              <a:rPr lang="en-US" sz="1600" b="1" u="sng" dirty="0">
                <a:solidFill>
                  <a:schemeClr val="bg1"/>
                </a:solidFill>
                <a:highlight>
                  <a:srgbClr val="000000"/>
                </a:highlight>
                <a:latin typeface="Eras Bold ITC" panose="020B0907030504020204" pitchFamily="34" charset="0"/>
                <a:cs typeface="Times New Roman" panose="02020603050405020304" pitchFamily="18" charset="0"/>
              </a:rPr>
              <a:t>Group : </a:t>
            </a:r>
            <a:r>
              <a:rPr lang="en-US" sz="1600" u="sng" dirty="0">
                <a:solidFill>
                  <a:schemeClr val="bg1"/>
                </a:solidFill>
                <a:highlight>
                  <a:srgbClr val="000000"/>
                </a:highlight>
                <a:latin typeface="Eras Bold ITC" panose="020B0907030504020204" pitchFamily="34" charset="0"/>
                <a:cs typeface="Times New Roman" panose="02020603050405020304" pitchFamily="18" charset="0"/>
              </a:rPr>
              <a:t>08</a:t>
            </a:r>
            <a:endParaRPr lang="en-US" sz="1600" b="1" u="sng" dirty="0">
              <a:solidFill>
                <a:schemeClr val="bg1"/>
              </a:solidFill>
              <a:highlight>
                <a:srgbClr val="000000"/>
              </a:highlight>
              <a:latin typeface="Eras Bold ITC" panose="020B0907030504020204" pitchFamily="34" charset="0"/>
              <a:cs typeface="Times New Roman" panose="02020603050405020304" pitchFamily="18" charset="0"/>
            </a:endParaRPr>
          </a:p>
          <a:p>
            <a:endParaRPr lang="en-US" b="1" i="1" dirty="0"/>
          </a:p>
          <a:p>
            <a:endParaRPr lang="en-US" b="1" i="1" dirty="0"/>
          </a:p>
          <a:p>
            <a:endParaRPr lang="en-US" dirty="0"/>
          </a:p>
          <a:p>
            <a:endParaRPr lang="en-GB" dirty="0"/>
          </a:p>
        </p:txBody>
      </p:sp>
      <p:pic>
        <p:nvPicPr>
          <p:cNvPr id="1028" name="Picture 4" descr="Home | Department of Physics - BUET">
            <a:extLst>
              <a:ext uri="{FF2B5EF4-FFF2-40B4-BE49-F238E27FC236}">
                <a16:creationId xmlns:a16="http://schemas.microsoft.com/office/drawing/2014/main" xmlns="" id="{F7190B06-5DF2-44B1-880C-430640522FE9}"/>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836" r="-1836" b="16844"/>
          <a:stretch/>
        </p:blipFill>
        <p:spPr bwMode="auto">
          <a:xfrm>
            <a:off x="1203181" y="5915023"/>
            <a:ext cx="965729" cy="94297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3">
            <a:extLst>
              <a:ext uri="{FF2B5EF4-FFF2-40B4-BE49-F238E27FC236}">
                <a16:creationId xmlns:a16="http://schemas.microsoft.com/office/drawing/2014/main" xmlns="" id="{5B90C48D-4A9A-42F0-813C-5E78C3270C9F}"/>
              </a:ext>
            </a:extLst>
          </p:cNvPr>
          <p:cNvGraphicFramePr>
            <a:graphicFrameLocks noGrp="1"/>
          </p:cNvGraphicFramePr>
          <p:nvPr>
            <p:extLst>
              <p:ext uri="{D42A27DB-BD31-4B8C-83A1-F6EECF244321}">
                <p14:modId xmlns:p14="http://schemas.microsoft.com/office/powerpoint/2010/main" val="3026855814"/>
              </p:ext>
            </p:extLst>
          </p:nvPr>
        </p:nvGraphicFramePr>
        <p:xfrm>
          <a:off x="2109833" y="4553266"/>
          <a:ext cx="3986167" cy="1149350"/>
        </p:xfrm>
        <a:graphic>
          <a:graphicData uri="http://schemas.openxmlformats.org/drawingml/2006/table">
            <a:tbl>
              <a:tblPr firstRow="1" firstCol="1" lastRow="1" lastCol="1" bandRow="1" bandCol="1">
                <a:tableStyleId>{5C22544A-7EE6-4342-B048-85BDC9FD1C3A}</a:tableStyleId>
              </a:tblPr>
              <a:tblGrid>
                <a:gridCol w="2607074">
                  <a:extLst>
                    <a:ext uri="{9D8B030D-6E8A-4147-A177-3AD203B41FA5}">
                      <a16:colId xmlns:a16="http://schemas.microsoft.com/office/drawing/2014/main" xmlns="" val="727689524"/>
                    </a:ext>
                  </a:extLst>
                </a:gridCol>
                <a:gridCol w="1379093">
                  <a:extLst>
                    <a:ext uri="{9D8B030D-6E8A-4147-A177-3AD203B41FA5}">
                      <a16:colId xmlns:a16="http://schemas.microsoft.com/office/drawing/2014/main" xmlns="" val="1503770015"/>
                    </a:ext>
                  </a:extLst>
                </a:gridCol>
              </a:tblGrid>
              <a:tr h="287020">
                <a:tc>
                  <a:txBody>
                    <a:bodyPr/>
                    <a:lstStyle/>
                    <a:p>
                      <a:pPr marL="63500" marR="0">
                        <a:spcBef>
                          <a:spcPts val="5"/>
                        </a:spcBef>
                        <a:spcAft>
                          <a:spcPts val="0"/>
                        </a:spcAft>
                      </a:pPr>
                      <a:r>
                        <a:rPr lang="en-US" dirty="0">
                          <a:solidFill>
                            <a:schemeClr val="bg1"/>
                          </a:solidFill>
                          <a:highlight>
                            <a:srgbClr val="000000"/>
                          </a:highlight>
                        </a:rPr>
                        <a:t>Shafim Bin Hassan</a:t>
                      </a:r>
                    </a:p>
                  </a:txBody>
                  <a:tcPr marL="0" marR="0" marT="0" marB="0">
                    <a:noFill/>
                  </a:tcPr>
                </a:tc>
                <a:tc>
                  <a:txBody>
                    <a:bodyPr/>
                    <a:lstStyle/>
                    <a:p>
                      <a:pPr marL="63500" marR="0">
                        <a:spcBef>
                          <a:spcPts val="5"/>
                        </a:spcBef>
                        <a:spcAft>
                          <a:spcPts val="0"/>
                        </a:spcAft>
                      </a:pPr>
                      <a:r>
                        <a:rPr lang="en-US" dirty="0">
                          <a:solidFill>
                            <a:schemeClr val="bg1"/>
                          </a:solidFill>
                          <a:highlight>
                            <a:srgbClr val="000000"/>
                          </a:highlight>
                        </a:rPr>
                        <a:t>1706172</a:t>
                      </a:r>
                    </a:p>
                  </a:txBody>
                  <a:tcPr marL="0" marR="0" marT="0" marB="0">
                    <a:noFill/>
                  </a:tcPr>
                </a:tc>
                <a:extLst>
                  <a:ext uri="{0D108BD9-81ED-4DB2-BD59-A6C34878D82A}">
                    <a16:rowId xmlns:a16="http://schemas.microsoft.com/office/drawing/2014/main" xmlns="" val="1890388561"/>
                  </a:ext>
                </a:extLst>
              </a:tr>
              <a:tr h="288290">
                <a:tc>
                  <a:txBody>
                    <a:bodyPr/>
                    <a:lstStyle/>
                    <a:p>
                      <a:pPr marL="63500" marR="0">
                        <a:spcBef>
                          <a:spcPts val="15"/>
                        </a:spcBef>
                        <a:spcAft>
                          <a:spcPts val="0"/>
                        </a:spcAft>
                      </a:pPr>
                      <a:r>
                        <a:rPr lang="en-US" dirty="0">
                          <a:solidFill>
                            <a:schemeClr val="bg1"/>
                          </a:solidFill>
                          <a:highlight>
                            <a:srgbClr val="000000"/>
                          </a:highlight>
                        </a:rPr>
                        <a:t>Subah </a:t>
                      </a:r>
                      <a:r>
                        <a:rPr lang="en-US" dirty="0" err="1">
                          <a:solidFill>
                            <a:schemeClr val="bg1"/>
                          </a:solidFill>
                          <a:highlight>
                            <a:srgbClr val="000000"/>
                          </a:highlight>
                        </a:rPr>
                        <a:t>Karnine</a:t>
                      </a:r>
                      <a:endParaRPr lang="en-US" dirty="0">
                        <a:solidFill>
                          <a:schemeClr val="bg1"/>
                        </a:solidFill>
                        <a:highlight>
                          <a:srgbClr val="000000"/>
                        </a:highlight>
                      </a:endParaRPr>
                    </a:p>
                  </a:txBody>
                  <a:tcPr marL="0" marR="0" marT="0" marB="0">
                    <a:noFill/>
                  </a:tcPr>
                </a:tc>
                <a:tc>
                  <a:txBody>
                    <a:bodyPr/>
                    <a:lstStyle/>
                    <a:p>
                      <a:pPr marL="63500" marR="0">
                        <a:spcBef>
                          <a:spcPts val="15"/>
                        </a:spcBef>
                        <a:spcAft>
                          <a:spcPts val="0"/>
                        </a:spcAft>
                      </a:pPr>
                      <a:r>
                        <a:rPr lang="en-US" dirty="0">
                          <a:solidFill>
                            <a:schemeClr val="bg1"/>
                          </a:solidFill>
                          <a:highlight>
                            <a:srgbClr val="000000"/>
                          </a:highlight>
                        </a:rPr>
                        <a:t>1706174</a:t>
                      </a:r>
                    </a:p>
                  </a:txBody>
                  <a:tcPr marL="0" marR="0" marT="0" marB="0">
                    <a:noFill/>
                  </a:tcPr>
                </a:tc>
                <a:extLst>
                  <a:ext uri="{0D108BD9-81ED-4DB2-BD59-A6C34878D82A}">
                    <a16:rowId xmlns:a16="http://schemas.microsoft.com/office/drawing/2014/main" xmlns="" val="3906787589"/>
                  </a:ext>
                </a:extLst>
              </a:tr>
              <a:tr h="287655">
                <a:tc>
                  <a:txBody>
                    <a:bodyPr/>
                    <a:lstStyle/>
                    <a:p>
                      <a:pPr marL="63500" marR="0">
                        <a:spcBef>
                          <a:spcPts val="5"/>
                        </a:spcBef>
                        <a:spcAft>
                          <a:spcPts val="0"/>
                        </a:spcAft>
                      </a:pPr>
                      <a:r>
                        <a:rPr lang="en-US">
                          <a:solidFill>
                            <a:schemeClr val="bg1"/>
                          </a:solidFill>
                          <a:highlight>
                            <a:srgbClr val="000000"/>
                          </a:highlight>
                        </a:rPr>
                        <a:t>Farhan Hamid</a:t>
                      </a:r>
                    </a:p>
                  </a:txBody>
                  <a:tcPr marL="0" marR="0" marT="0" marB="0">
                    <a:noFill/>
                  </a:tcPr>
                </a:tc>
                <a:tc>
                  <a:txBody>
                    <a:bodyPr/>
                    <a:lstStyle/>
                    <a:p>
                      <a:pPr marL="63500" marR="0">
                        <a:spcBef>
                          <a:spcPts val="5"/>
                        </a:spcBef>
                        <a:spcAft>
                          <a:spcPts val="0"/>
                        </a:spcAft>
                      </a:pPr>
                      <a:r>
                        <a:rPr lang="en-US" dirty="0">
                          <a:solidFill>
                            <a:schemeClr val="bg1"/>
                          </a:solidFill>
                          <a:highlight>
                            <a:srgbClr val="000000"/>
                          </a:highlight>
                        </a:rPr>
                        <a:t>1706175</a:t>
                      </a:r>
                    </a:p>
                  </a:txBody>
                  <a:tcPr marL="0" marR="0" marT="0" marB="0">
                    <a:noFill/>
                  </a:tcPr>
                </a:tc>
                <a:extLst>
                  <a:ext uri="{0D108BD9-81ED-4DB2-BD59-A6C34878D82A}">
                    <a16:rowId xmlns:a16="http://schemas.microsoft.com/office/drawing/2014/main" xmlns="" val="1126596499"/>
                  </a:ext>
                </a:extLst>
              </a:tr>
              <a:tr h="286385">
                <a:tc>
                  <a:txBody>
                    <a:bodyPr/>
                    <a:lstStyle/>
                    <a:p>
                      <a:pPr marL="63500" marR="0">
                        <a:spcBef>
                          <a:spcPts val="5"/>
                        </a:spcBef>
                        <a:spcAft>
                          <a:spcPts val="0"/>
                        </a:spcAft>
                      </a:pPr>
                      <a:r>
                        <a:rPr lang="en-US">
                          <a:solidFill>
                            <a:schemeClr val="bg1"/>
                          </a:solidFill>
                          <a:highlight>
                            <a:srgbClr val="000000"/>
                          </a:highlight>
                        </a:rPr>
                        <a:t>Swapneel Sen</a:t>
                      </a:r>
                    </a:p>
                  </a:txBody>
                  <a:tcPr marL="0" marR="0" marT="0" marB="0">
                    <a:noFill/>
                  </a:tcPr>
                </a:tc>
                <a:tc>
                  <a:txBody>
                    <a:bodyPr/>
                    <a:lstStyle/>
                    <a:p>
                      <a:pPr marL="63500" marR="0">
                        <a:spcBef>
                          <a:spcPts val="5"/>
                        </a:spcBef>
                        <a:spcAft>
                          <a:spcPts val="0"/>
                        </a:spcAft>
                      </a:pPr>
                      <a:r>
                        <a:rPr lang="en-US" dirty="0">
                          <a:solidFill>
                            <a:schemeClr val="bg1"/>
                          </a:solidFill>
                          <a:highlight>
                            <a:srgbClr val="000000"/>
                          </a:highlight>
                        </a:rPr>
                        <a:t>1706185</a:t>
                      </a:r>
                    </a:p>
                  </a:txBody>
                  <a:tcPr marL="0" marR="0" marT="0" marB="0">
                    <a:noFill/>
                  </a:tcPr>
                </a:tc>
                <a:extLst>
                  <a:ext uri="{0D108BD9-81ED-4DB2-BD59-A6C34878D82A}">
                    <a16:rowId xmlns:a16="http://schemas.microsoft.com/office/drawing/2014/main" xmlns="" val="2186300756"/>
                  </a:ext>
                </a:extLst>
              </a:tr>
            </a:tbl>
          </a:graphicData>
        </a:graphic>
      </p:graphicFrame>
      <p:graphicFrame>
        <p:nvGraphicFramePr>
          <p:cNvPr id="5" name="Table 4">
            <a:extLst>
              <a:ext uri="{FF2B5EF4-FFF2-40B4-BE49-F238E27FC236}">
                <a16:creationId xmlns:a16="http://schemas.microsoft.com/office/drawing/2014/main" xmlns="" id="{949C6476-B958-467E-8339-094A6DFDD3C4}"/>
              </a:ext>
            </a:extLst>
          </p:cNvPr>
          <p:cNvGraphicFramePr>
            <a:graphicFrameLocks noGrp="1"/>
          </p:cNvGraphicFramePr>
          <p:nvPr>
            <p:extLst>
              <p:ext uri="{D42A27DB-BD31-4B8C-83A1-F6EECF244321}">
                <p14:modId xmlns:p14="http://schemas.microsoft.com/office/powerpoint/2010/main" val="4207449401"/>
              </p:ext>
            </p:extLst>
          </p:nvPr>
        </p:nvGraphicFramePr>
        <p:xfrm>
          <a:off x="6096000" y="4551361"/>
          <a:ext cx="3986167" cy="1151255"/>
        </p:xfrm>
        <a:graphic>
          <a:graphicData uri="http://schemas.openxmlformats.org/drawingml/2006/table">
            <a:tbl>
              <a:tblPr firstRow="1" firstCol="1" lastRow="1" lastCol="1" bandRow="1" bandCol="1">
                <a:tableStyleId>{5C22544A-7EE6-4342-B048-85BDC9FD1C3A}</a:tableStyleId>
              </a:tblPr>
              <a:tblGrid>
                <a:gridCol w="2607074">
                  <a:extLst>
                    <a:ext uri="{9D8B030D-6E8A-4147-A177-3AD203B41FA5}">
                      <a16:colId xmlns:a16="http://schemas.microsoft.com/office/drawing/2014/main" xmlns="" val="3674944955"/>
                    </a:ext>
                  </a:extLst>
                </a:gridCol>
                <a:gridCol w="1379093">
                  <a:extLst>
                    <a:ext uri="{9D8B030D-6E8A-4147-A177-3AD203B41FA5}">
                      <a16:colId xmlns:a16="http://schemas.microsoft.com/office/drawing/2014/main" xmlns="" val="2001464197"/>
                    </a:ext>
                  </a:extLst>
                </a:gridCol>
              </a:tblGrid>
              <a:tr h="288290">
                <a:tc>
                  <a:txBody>
                    <a:bodyPr/>
                    <a:lstStyle/>
                    <a:p>
                      <a:pPr marL="63500" marR="0">
                        <a:spcBef>
                          <a:spcPts val="25"/>
                        </a:spcBef>
                        <a:spcAft>
                          <a:spcPts val="0"/>
                        </a:spcAft>
                      </a:pPr>
                      <a:r>
                        <a:rPr lang="en-US">
                          <a:solidFill>
                            <a:schemeClr val="bg1"/>
                          </a:solidFill>
                          <a:highlight>
                            <a:srgbClr val="000000"/>
                          </a:highlight>
                        </a:rPr>
                        <a:t>Shahriar Kabir Nahin</a:t>
                      </a:r>
                    </a:p>
                  </a:txBody>
                  <a:tcPr marL="0" marR="0" marT="0" marB="0">
                    <a:noFill/>
                  </a:tcPr>
                </a:tc>
                <a:tc>
                  <a:txBody>
                    <a:bodyPr/>
                    <a:lstStyle/>
                    <a:p>
                      <a:pPr marL="63500" marR="0">
                        <a:spcBef>
                          <a:spcPts val="25"/>
                        </a:spcBef>
                        <a:spcAft>
                          <a:spcPts val="0"/>
                        </a:spcAft>
                      </a:pPr>
                      <a:r>
                        <a:rPr lang="en-US" dirty="0">
                          <a:solidFill>
                            <a:schemeClr val="bg1"/>
                          </a:solidFill>
                          <a:highlight>
                            <a:srgbClr val="000000"/>
                          </a:highlight>
                        </a:rPr>
                        <a:t>1706186</a:t>
                      </a:r>
                    </a:p>
                  </a:txBody>
                  <a:tcPr marL="0" marR="0" marT="0" marB="0">
                    <a:noFill/>
                  </a:tcPr>
                </a:tc>
                <a:extLst>
                  <a:ext uri="{0D108BD9-81ED-4DB2-BD59-A6C34878D82A}">
                    <a16:rowId xmlns:a16="http://schemas.microsoft.com/office/drawing/2014/main" xmlns="" val="3569394447"/>
                  </a:ext>
                </a:extLst>
              </a:tr>
              <a:tr h="287655">
                <a:tc>
                  <a:txBody>
                    <a:bodyPr/>
                    <a:lstStyle/>
                    <a:p>
                      <a:pPr marL="63500" marR="0">
                        <a:spcBef>
                          <a:spcPts val="5"/>
                        </a:spcBef>
                        <a:spcAft>
                          <a:spcPts val="0"/>
                        </a:spcAft>
                      </a:pPr>
                      <a:r>
                        <a:rPr lang="en-US">
                          <a:solidFill>
                            <a:schemeClr val="bg1"/>
                          </a:solidFill>
                          <a:highlight>
                            <a:srgbClr val="000000"/>
                          </a:highlight>
                        </a:rPr>
                        <a:t>Md. Mehedi Hasan Munna</a:t>
                      </a:r>
                    </a:p>
                  </a:txBody>
                  <a:tcPr marL="0" marR="0" marT="0" marB="0">
                    <a:noFill/>
                  </a:tcPr>
                </a:tc>
                <a:tc>
                  <a:txBody>
                    <a:bodyPr/>
                    <a:lstStyle/>
                    <a:p>
                      <a:pPr marL="63500" marR="0">
                        <a:spcBef>
                          <a:spcPts val="5"/>
                        </a:spcBef>
                        <a:spcAft>
                          <a:spcPts val="0"/>
                        </a:spcAft>
                      </a:pPr>
                      <a:r>
                        <a:rPr lang="en-US" dirty="0">
                          <a:solidFill>
                            <a:schemeClr val="bg1"/>
                          </a:solidFill>
                          <a:highlight>
                            <a:srgbClr val="000000"/>
                          </a:highlight>
                        </a:rPr>
                        <a:t>1706187</a:t>
                      </a:r>
                    </a:p>
                  </a:txBody>
                  <a:tcPr marL="0" marR="0" marT="0" marB="0">
                    <a:noFill/>
                  </a:tcPr>
                </a:tc>
                <a:extLst>
                  <a:ext uri="{0D108BD9-81ED-4DB2-BD59-A6C34878D82A}">
                    <a16:rowId xmlns:a16="http://schemas.microsoft.com/office/drawing/2014/main" xmlns="" val="1501971580"/>
                  </a:ext>
                </a:extLst>
              </a:tr>
              <a:tr h="287655">
                <a:tc>
                  <a:txBody>
                    <a:bodyPr/>
                    <a:lstStyle/>
                    <a:p>
                      <a:pPr marL="63500" marR="0">
                        <a:spcBef>
                          <a:spcPts val="5"/>
                        </a:spcBef>
                        <a:spcAft>
                          <a:spcPts val="0"/>
                        </a:spcAft>
                      </a:pPr>
                      <a:r>
                        <a:rPr lang="en-US">
                          <a:solidFill>
                            <a:schemeClr val="bg1"/>
                          </a:solidFill>
                          <a:highlight>
                            <a:srgbClr val="000000"/>
                          </a:highlight>
                        </a:rPr>
                        <a:t>Tanisha Tanzina Hasan</a:t>
                      </a:r>
                    </a:p>
                  </a:txBody>
                  <a:tcPr marL="0" marR="0" marT="0" marB="0">
                    <a:noFill/>
                  </a:tcPr>
                </a:tc>
                <a:tc>
                  <a:txBody>
                    <a:bodyPr/>
                    <a:lstStyle/>
                    <a:p>
                      <a:pPr marL="63500" marR="0">
                        <a:spcBef>
                          <a:spcPts val="5"/>
                        </a:spcBef>
                        <a:spcAft>
                          <a:spcPts val="0"/>
                        </a:spcAft>
                      </a:pPr>
                      <a:r>
                        <a:rPr lang="en-US" dirty="0">
                          <a:solidFill>
                            <a:schemeClr val="bg1"/>
                          </a:solidFill>
                          <a:highlight>
                            <a:srgbClr val="000000"/>
                          </a:highlight>
                        </a:rPr>
                        <a:t>1706188</a:t>
                      </a:r>
                    </a:p>
                  </a:txBody>
                  <a:tcPr marL="0" marR="0" marT="0" marB="0">
                    <a:noFill/>
                  </a:tcPr>
                </a:tc>
                <a:extLst>
                  <a:ext uri="{0D108BD9-81ED-4DB2-BD59-A6C34878D82A}">
                    <a16:rowId xmlns:a16="http://schemas.microsoft.com/office/drawing/2014/main" xmlns="" val="3971934348"/>
                  </a:ext>
                </a:extLst>
              </a:tr>
              <a:tr h="287655">
                <a:tc>
                  <a:txBody>
                    <a:bodyPr/>
                    <a:lstStyle/>
                    <a:p>
                      <a:pPr marL="63500" marR="0">
                        <a:spcBef>
                          <a:spcPts val="20"/>
                        </a:spcBef>
                        <a:spcAft>
                          <a:spcPts val="0"/>
                        </a:spcAft>
                      </a:pPr>
                      <a:r>
                        <a:rPr lang="en-US" dirty="0">
                          <a:solidFill>
                            <a:schemeClr val="bg1"/>
                          </a:solidFill>
                          <a:highlight>
                            <a:srgbClr val="000000"/>
                          </a:highlight>
                        </a:rPr>
                        <a:t>Joy </a:t>
                      </a:r>
                      <a:r>
                        <a:rPr lang="en-US" dirty="0" err="1">
                          <a:solidFill>
                            <a:schemeClr val="bg1"/>
                          </a:solidFill>
                          <a:highlight>
                            <a:srgbClr val="000000"/>
                          </a:highlight>
                        </a:rPr>
                        <a:t>Saha</a:t>
                      </a:r>
                      <a:endParaRPr lang="en-US" dirty="0">
                        <a:solidFill>
                          <a:schemeClr val="bg1"/>
                        </a:solidFill>
                        <a:highlight>
                          <a:srgbClr val="000000"/>
                        </a:highlight>
                      </a:endParaRPr>
                    </a:p>
                  </a:txBody>
                  <a:tcPr marL="0" marR="0" marT="0" marB="0">
                    <a:noFill/>
                  </a:tcPr>
                </a:tc>
                <a:tc>
                  <a:txBody>
                    <a:bodyPr/>
                    <a:lstStyle/>
                    <a:p>
                      <a:pPr marL="63500" marR="0">
                        <a:spcBef>
                          <a:spcPts val="20"/>
                        </a:spcBef>
                        <a:spcAft>
                          <a:spcPts val="0"/>
                        </a:spcAft>
                      </a:pPr>
                      <a:r>
                        <a:rPr lang="en-US" dirty="0">
                          <a:solidFill>
                            <a:schemeClr val="bg1"/>
                          </a:solidFill>
                          <a:highlight>
                            <a:srgbClr val="000000"/>
                          </a:highlight>
                        </a:rPr>
                        <a:t>1706189</a:t>
                      </a:r>
                    </a:p>
                  </a:txBody>
                  <a:tcPr marL="0" marR="0" marT="0" marB="0">
                    <a:noFill/>
                  </a:tcPr>
                </a:tc>
                <a:extLst>
                  <a:ext uri="{0D108BD9-81ED-4DB2-BD59-A6C34878D82A}">
                    <a16:rowId xmlns:a16="http://schemas.microsoft.com/office/drawing/2014/main" xmlns="" val="966550666"/>
                  </a:ext>
                </a:extLst>
              </a:tr>
            </a:tbl>
          </a:graphicData>
        </a:graphic>
      </p:graphicFrame>
    </p:spTree>
    <p:extLst>
      <p:ext uri="{BB962C8B-B14F-4D97-AF65-F5344CB8AC3E}">
        <p14:creationId xmlns:p14="http://schemas.microsoft.com/office/powerpoint/2010/main" val="30932073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D6B025D-DF5C-4F6C-ACBC-DC811532FB33}"/>
              </a:ext>
            </a:extLst>
          </p:cNvPr>
          <p:cNvSpPr>
            <a:spLocks noGrp="1"/>
          </p:cNvSpPr>
          <p:nvPr>
            <p:ph type="title"/>
          </p:nvPr>
        </p:nvSpPr>
        <p:spPr>
          <a:xfrm>
            <a:off x="162558" y="51121"/>
            <a:ext cx="11318241" cy="1046160"/>
          </a:xfrm>
        </p:spPr>
        <p:txBody>
          <a:bodyPr>
            <a:normAutofit/>
          </a:bodyPr>
          <a:lstStyle/>
          <a:p>
            <a:r>
              <a:rPr lang="en-US" dirty="0"/>
              <a:t>Summarized Fixtures and Fittings (Ground Floor)</a:t>
            </a:r>
            <a:endParaRPr lang="en-GB" dirty="0"/>
          </a:p>
        </p:txBody>
      </p:sp>
      <p:graphicFrame>
        <p:nvGraphicFramePr>
          <p:cNvPr id="3" name="Table 2">
            <a:extLst>
              <a:ext uri="{FF2B5EF4-FFF2-40B4-BE49-F238E27FC236}">
                <a16:creationId xmlns:a16="http://schemas.microsoft.com/office/drawing/2014/main" xmlns="" id="{96AFD1DC-3CFE-4F95-8D77-53EDA06DD6F4}"/>
              </a:ext>
            </a:extLst>
          </p:cNvPr>
          <p:cNvGraphicFramePr>
            <a:graphicFrameLocks noGrp="1"/>
          </p:cNvGraphicFramePr>
          <p:nvPr>
            <p:extLst>
              <p:ext uri="{D42A27DB-BD31-4B8C-83A1-F6EECF244321}">
                <p14:modId xmlns:p14="http://schemas.microsoft.com/office/powerpoint/2010/main" val="3331928355"/>
              </p:ext>
            </p:extLst>
          </p:nvPr>
        </p:nvGraphicFramePr>
        <p:xfrm>
          <a:off x="1379821" y="1330960"/>
          <a:ext cx="9432358" cy="3299000"/>
        </p:xfrm>
        <a:graphic>
          <a:graphicData uri="http://schemas.openxmlformats.org/drawingml/2006/table">
            <a:tbl>
              <a:tblPr firstRow="1" bandRow="1">
                <a:tableStyleId>{F5AB1C69-6EDB-4FF4-983F-18BD219EF322}</a:tableStyleId>
              </a:tblPr>
              <a:tblGrid>
                <a:gridCol w="1398334">
                  <a:extLst>
                    <a:ext uri="{9D8B030D-6E8A-4147-A177-3AD203B41FA5}">
                      <a16:colId xmlns:a16="http://schemas.microsoft.com/office/drawing/2014/main" xmlns="" val="1303858441"/>
                    </a:ext>
                  </a:extLst>
                </a:gridCol>
                <a:gridCol w="1004253">
                  <a:extLst>
                    <a:ext uri="{9D8B030D-6E8A-4147-A177-3AD203B41FA5}">
                      <a16:colId xmlns:a16="http://schemas.microsoft.com/office/drawing/2014/main" xmlns="" val="1403301484"/>
                    </a:ext>
                  </a:extLst>
                </a:gridCol>
                <a:gridCol w="1004253">
                  <a:extLst>
                    <a:ext uri="{9D8B030D-6E8A-4147-A177-3AD203B41FA5}">
                      <a16:colId xmlns:a16="http://schemas.microsoft.com/office/drawing/2014/main" xmlns="" val="380292482"/>
                    </a:ext>
                  </a:extLst>
                </a:gridCol>
                <a:gridCol w="1004253">
                  <a:extLst>
                    <a:ext uri="{9D8B030D-6E8A-4147-A177-3AD203B41FA5}">
                      <a16:colId xmlns:a16="http://schemas.microsoft.com/office/drawing/2014/main" xmlns="" val="2436311488"/>
                    </a:ext>
                  </a:extLst>
                </a:gridCol>
                <a:gridCol w="1004253">
                  <a:extLst>
                    <a:ext uri="{9D8B030D-6E8A-4147-A177-3AD203B41FA5}">
                      <a16:colId xmlns:a16="http://schemas.microsoft.com/office/drawing/2014/main" xmlns="" val="1723439801"/>
                    </a:ext>
                  </a:extLst>
                </a:gridCol>
                <a:gridCol w="1004253">
                  <a:extLst>
                    <a:ext uri="{9D8B030D-6E8A-4147-A177-3AD203B41FA5}">
                      <a16:colId xmlns:a16="http://schemas.microsoft.com/office/drawing/2014/main" xmlns="" val="207411790"/>
                    </a:ext>
                  </a:extLst>
                </a:gridCol>
                <a:gridCol w="1004253">
                  <a:extLst>
                    <a:ext uri="{9D8B030D-6E8A-4147-A177-3AD203B41FA5}">
                      <a16:colId xmlns:a16="http://schemas.microsoft.com/office/drawing/2014/main" xmlns="" val="238922635"/>
                    </a:ext>
                  </a:extLst>
                </a:gridCol>
                <a:gridCol w="1004253">
                  <a:extLst>
                    <a:ext uri="{9D8B030D-6E8A-4147-A177-3AD203B41FA5}">
                      <a16:colId xmlns:a16="http://schemas.microsoft.com/office/drawing/2014/main" xmlns="" val="2885558719"/>
                    </a:ext>
                  </a:extLst>
                </a:gridCol>
                <a:gridCol w="1004253">
                  <a:extLst>
                    <a:ext uri="{9D8B030D-6E8A-4147-A177-3AD203B41FA5}">
                      <a16:colId xmlns:a16="http://schemas.microsoft.com/office/drawing/2014/main" xmlns="" val="520894382"/>
                    </a:ext>
                  </a:extLst>
                </a:gridCol>
              </a:tblGrid>
              <a:tr h="412375">
                <a:tc>
                  <a:txBody>
                    <a:bodyPr/>
                    <a:lstStyle/>
                    <a:p>
                      <a:pPr algn="ctr" rtl="0" fontAlgn="ctr">
                        <a:spcBef>
                          <a:spcPts val="0"/>
                        </a:spcBef>
                        <a:spcAft>
                          <a:spcPts val="0"/>
                        </a:spcAft>
                      </a:pPr>
                      <a:r>
                        <a:rPr lang="en-GB" sz="1600" u="none" strike="noStrike" dirty="0">
                          <a:effectLst/>
                        </a:rPr>
                        <a:t>Room</a:t>
                      </a:r>
                      <a:endParaRPr lang="en-GB" sz="2800" dirty="0">
                        <a:effectLst/>
                      </a:endParaRPr>
                    </a:p>
                  </a:txBody>
                  <a:tcPr marL="68580" marR="68580" anchor="ctr"/>
                </a:tc>
                <a:tc gridSpan="5">
                  <a:txBody>
                    <a:bodyPr/>
                    <a:lstStyle/>
                    <a:p>
                      <a:pPr algn="ctr" rtl="0" fontAlgn="t">
                        <a:spcBef>
                          <a:spcPts val="0"/>
                        </a:spcBef>
                        <a:spcAft>
                          <a:spcPts val="0"/>
                        </a:spcAft>
                      </a:pPr>
                      <a:r>
                        <a:rPr lang="en-GB" sz="1600" u="none" strike="noStrike" dirty="0">
                          <a:effectLst/>
                        </a:rPr>
                        <a:t>Number of Lights</a:t>
                      </a:r>
                      <a:endParaRPr lang="en-GB" sz="2800" dirty="0">
                        <a:effectLst/>
                      </a:endParaRPr>
                    </a:p>
                  </a:txBody>
                  <a:tcPr marL="68580" marR="68580" anchor="ct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gridSpan="3">
                  <a:txBody>
                    <a:bodyPr/>
                    <a:lstStyle/>
                    <a:p>
                      <a:pPr algn="ctr" rtl="0" fontAlgn="ctr">
                        <a:spcBef>
                          <a:spcPts val="0"/>
                        </a:spcBef>
                        <a:spcAft>
                          <a:spcPts val="0"/>
                        </a:spcAft>
                      </a:pPr>
                      <a:r>
                        <a:rPr lang="en-GB" sz="1600" u="none" strike="noStrike" dirty="0">
                          <a:effectLst/>
                        </a:rPr>
                        <a:t>Number of fans</a:t>
                      </a:r>
                      <a:endParaRPr lang="en-GB" sz="2800" dirty="0">
                        <a:effectLst/>
                      </a:endParaRPr>
                    </a:p>
                  </a:txBody>
                  <a:tcPr marL="68580" marR="68580" anchor="ct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xmlns="" val="775108085"/>
                  </a:ext>
                </a:extLst>
              </a:tr>
              <a:tr h="412375">
                <a:tc>
                  <a:txBody>
                    <a:bodyPr/>
                    <a:lstStyle/>
                    <a:p>
                      <a:pPr algn="ctr"/>
                      <a:r>
                        <a:rPr lang="en-US" dirty="0"/>
                        <a:t>Kitchen</a:t>
                      </a:r>
                    </a:p>
                  </a:txBody>
                  <a:tcPr/>
                </a:tc>
                <a:tc>
                  <a:txBody>
                    <a:bodyPr/>
                    <a:lstStyle/>
                    <a:p>
                      <a:pPr algn="ctr" rtl="0" fontAlgn="ctr">
                        <a:spcBef>
                          <a:spcPts val="0"/>
                        </a:spcBef>
                        <a:spcAft>
                          <a:spcPts val="0"/>
                        </a:spcAft>
                      </a:pPr>
                      <a:endParaRPr lang="en-GB" dirty="0">
                        <a:effectLst/>
                      </a:endParaRPr>
                    </a:p>
                  </a:txBody>
                  <a:tcPr marL="68580" marR="68580" anchor="ctr"/>
                </a:tc>
                <a:tc>
                  <a:txBody>
                    <a:bodyPr/>
                    <a:lstStyle/>
                    <a:p>
                      <a:pPr algn="ctr"/>
                      <a:endParaRPr lang="en-GB" dirty="0"/>
                    </a:p>
                  </a:txBody>
                  <a:tcPr anchor="ctr"/>
                </a:tc>
                <a:tc>
                  <a:txBody>
                    <a:bodyPr/>
                    <a:lstStyle/>
                    <a:p>
                      <a:pPr algn="ctr"/>
                      <a:endParaRPr lang="en-GB"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GB" dirty="0"/>
                        <a:t>1LB</a:t>
                      </a:r>
                    </a:p>
                  </a:txBody>
                  <a:tcPr anchor="ctr"/>
                </a:tc>
                <a:tc>
                  <a:txBody>
                    <a:bodyPr/>
                    <a:lstStyle/>
                    <a:p>
                      <a:pPr algn="ctr"/>
                      <a:endParaRPr lang="en-GB"/>
                    </a:p>
                  </a:txBody>
                  <a:tcPr anchor="ctr"/>
                </a:tc>
                <a:tc>
                  <a:txBody>
                    <a:bodyPr/>
                    <a:lstStyle/>
                    <a:p>
                      <a:pPr algn="ctr" rtl="0" fontAlgn="ctr">
                        <a:spcBef>
                          <a:spcPts val="0"/>
                        </a:spcBef>
                        <a:spcAft>
                          <a:spcPts val="0"/>
                        </a:spcAft>
                      </a:pPr>
                      <a:endParaRPr lang="en-GB" dirty="0">
                        <a:effectLst/>
                      </a:endParaRPr>
                    </a:p>
                  </a:txBody>
                  <a:tcPr marL="68580" marR="68580" anchor="ctr"/>
                </a:tc>
                <a:tc>
                  <a:txBody>
                    <a:bodyPr/>
                    <a:lstStyle/>
                    <a:p>
                      <a:pPr algn="ctr"/>
                      <a:endParaRPr lang="en-GB" dirty="0"/>
                    </a:p>
                  </a:txBody>
                  <a:tcPr anchor="ctr"/>
                </a:tc>
                <a:tc>
                  <a:txBody>
                    <a:bodyPr/>
                    <a:lstStyle/>
                    <a:p>
                      <a:pPr algn="ctr"/>
                      <a:r>
                        <a:rPr lang="en-US" dirty="0"/>
                        <a:t>1EX</a:t>
                      </a:r>
                      <a:endParaRPr lang="en-GB" dirty="0"/>
                    </a:p>
                  </a:txBody>
                  <a:tcPr anchor="ctr"/>
                </a:tc>
                <a:extLst>
                  <a:ext uri="{0D108BD9-81ED-4DB2-BD59-A6C34878D82A}">
                    <a16:rowId xmlns:a16="http://schemas.microsoft.com/office/drawing/2014/main" xmlns="" val="600460002"/>
                  </a:ext>
                </a:extLst>
              </a:tr>
              <a:tr h="412375">
                <a:tc>
                  <a:txBody>
                    <a:bodyPr/>
                    <a:lstStyle/>
                    <a:p>
                      <a:pPr algn="ctr"/>
                      <a:r>
                        <a:rPr lang="en-US" dirty="0"/>
                        <a:t>Guard room</a:t>
                      </a:r>
                    </a:p>
                  </a:txBody>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effectLst/>
                        </a:rPr>
                        <a:t>1TA</a:t>
                      </a:r>
                      <a:endParaRPr lang="en-GB" dirty="0">
                        <a:effectLst/>
                      </a:endParaRPr>
                    </a:p>
                  </a:txBody>
                  <a:tcPr marL="68580" marR="68580" anchor="ctr"/>
                </a:tc>
                <a:tc>
                  <a:txBody>
                    <a:bodyPr/>
                    <a:lstStyle/>
                    <a:p>
                      <a:pPr algn="ctr"/>
                      <a:endParaRPr lang="en-GB" dirty="0"/>
                    </a:p>
                  </a:txBody>
                  <a:tcPr anchor="ctr"/>
                </a:tc>
                <a:tc>
                  <a:txBody>
                    <a:bodyPr/>
                    <a:lstStyle/>
                    <a:p>
                      <a:pPr algn="ctr"/>
                      <a:endParaRPr lang="en-GB"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marL="68580" marR="68580" anchor="ctr"/>
                </a:tc>
                <a:tc>
                  <a:txBody>
                    <a:bodyPr/>
                    <a:lstStyle/>
                    <a:p>
                      <a:pPr algn="ctr"/>
                      <a:endParaRPr lang="en-GB"/>
                    </a:p>
                  </a:txBody>
                  <a:tcPr anchor="ctr"/>
                </a:tc>
                <a:tc>
                  <a:txBody>
                    <a:bodyPr/>
                    <a:lstStyle/>
                    <a:p>
                      <a:pPr algn="ctr" rtl="0" fontAlgn="ctr">
                        <a:spcBef>
                          <a:spcPts val="0"/>
                        </a:spcBef>
                        <a:spcAft>
                          <a:spcPts val="0"/>
                        </a:spcAft>
                      </a:pPr>
                      <a:r>
                        <a:rPr lang="en-US" dirty="0">
                          <a:effectLst/>
                        </a:rPr>
                        <a:t>1FA</a:t>
                      </a:r>
                      <a:endParaRPr lang="en-GB" dirty="0">
                        <a:effectLst/>
                      </a:endParaRPr>
                    </a:p>
                  </a:txBody>
                  <a:tcPr marL="68580" marR="68580" anchor="ctr"/>
                </a:tc>
                <a:tc>
                  <a:txBody>
                    <a:bodyPr/>
                    <a:lstStyle/>
                    <a:p>
                      <a:pPr algn="ctr"/>
                      <a:endParaRPr lang="en-GB" dirty="0"/>
                    </a:p>
                  </a:txBody>
                  <a:tcPr anchor="ctr"/>
                </a:tc>
                <a:tc>
                  <a:txBody>
                    <a:bodyPr/>
                    <a:lstStyle/>
                    <a:p>
                      <a:pPr algn="ctr"/>
                      <a:endParaRPr lang="en-GB"/>
                    </a:p>
                  </a:txBody>
                  <a:tcPr anchor="ctr"/>
                </a:tc>
                <a:extLst>
                  <a:ext uri="{0D108BD9-81ED-4DB2-BD59-A6C34878D82A}">
                    <a16:rowId xmlns:a16="http://schemas.microsoft.com/office/drawing/2014/main" xmlns="" val="2874604550"/>
                  </a:ext>
                </a:extLst>
              </a:tr>
              <a:tr h="412375">
                <a:tc>
                  <a:txBody>
                    <a:bodyPr/>
                    <a:lstStyle/>
                    <a:p>
                      <a:pPr algn="ctr"/>
                      <a:r>
                        <a:rPr lang="en-US" dirty="0"/>
                        <a:t>Bathroom</a:t>
                      </a:r>
                    </a:p>
                  </a:txBody>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endParaRPr lang="en-GB" dirty="0">
                        <a:effectLst/>
                      </a:endParaRPr>
                    </a:p>
                  </a:txBody>
                  <a:tcPr marL="68580" marR="68580" anchor="ctr"/>
                </a:tc>
                <a:tc>
                  <a:txBody>
                    <a:bodyPr/>
                    <a:lstStyle/>
                    <a:p>
                      <a:pPr algn="ctr"/>
                      <a:endParaRPr lang="en-GB" dirty="0"/>
                    </a:p>
                  </a:txBody>
                  <a:tcPr anchor="ctr"/>
                </a:tc>
                <a:tc>
                  <a:txBody>
                    <a:bodyPr/>
                    <a:lstStyle/>
                    <a:p>
                      <a:pPr algn="ctr"/>
                      <a:endParaRPr lang="en-GB"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marL="68580" marR="68580" anchor="ctr"/>
                </a:tc>
                <a:tc>
                  <a:txBody>
                    <a:bodyPr/>
                    <a:lstStyle/>
                    <a:p>
                      <a:pPr algn="ctr"/>
                      <a:endParaRPr lang="en-GB" dirty="0"/>
                    </a:p>
                  </a:txBody>
                  <a:tcPr anchor="ctr"/>
                </a:tc>
                <a:tc>
                  <a:txBody>
                    <a:bodyPr/>
                    <a:lstStyle/>
                    <a:p>
                      <a:pPr algn="ctr" fontAlgn="ctr"/>
                      <a:endParaRPr lang="en-GB">
                        <a:effectLst/>
                      </a:endParaRPr>
                    </a:p>
                  </a:txBody>
                  <a:tcPr marL="68580" marR="68580" anchor="ctr"/>
                </a:tc>
                <a:tc>
                  <a:txBody>
                    <a:bodyPr/>
                    <a:lstStyle/>
                    <a:p>
                      <a:pPr algn="ctr" rtl="0" fontAlgn="ctr">
                        <a:spcBef>
                          <a:spcPts val="0"/>
                        </a:spcBef>
                        <a:spcAft>
                          <a:spcPts val="0"/>
                        </a:spcAft>
                      </a:pPr>
                      <a:endParaRPr lang="en-GB" dirty="0">
                        <a:effectLst/>
                      </a:endParaRPr>
                    </a:p>
                  </a:txBody>
                  <a:tcPr marL="68580" marR="68580" anchor="ctr"/>
                </a:tc>
                <a:tc>
                  <a:txBody>
                    <a:bodyPr/>
                    <a:lstStyle/>
                    <a:p>
                      <a:pPr algn="ctr"/>
                      <a:endParaRPr lang="en-GB"/>
                    </a:p>
                  </a:txBody>
                  <a:tcPr anchor="ctr"/>
                </a:tc>
                <a:extLst>
                  <a:ext uri="{0D108BD9-81ED-4DB2-BD59-A6C34878D82A}">
                    <a16:rowId xmlns:a16="http://schemas.microsoft.com/office/drawing/2014/main" xmlns="" val="3884662191"/>
                  </a:ext>
                </a:extLst>
              </a:tr>
              <a:tr h="412375">
                <a:tc>
                  <a:txBody>
                    <a:bodyPr/>
                    <a:lstStyle/>
                    <a:p>
                      <a:pPr algn="ctr"/>
                      <a:r>
                        <a:rPr lang="en-US" dirty="0"/>
                        <a:t>Parking</a:t>
                      </a:r>
                    </a:p>
                  </a:txBody>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endParaRPr lang="en-GB" dirty="0">
                        <a:effectLst/>
                      </a:endParaRPr>
                    </a:p>
                  </a:txBody>
                  <a:tcPr marL="68580" marR="68580" anchor="ctr"/>
                </a:tc>
                <a:tc>
                  <a:txBody>
                    <a:bodyPr/>
                    <a:lstStyle/>
                    <a:p>
                      <a:pPr algn="ctr"/>
                      <a:endParaRPr lang="en-GB" dirty="0"/>
                    </a:p>
                  </a:txBody>
                  <a:tcPr anchor="ctr"/>
                </a:tc>
                <a:tc>
                  <a:txBody>
                    <a:bodyPr/>
                    <a:lstStyle/>
                    <a:p>
                      <a:pPr algn="ctr"/>
                      <a:endParaRPr lang="en-GB"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endParaRPr lang="en-GB" dirty="0"/>
                    </a:p>
                  </a:txBody>
                  <a:tcPr marL="68580" marR="68580" anchor="ctr"/>
                </a:tc>
                <a:tc>
                  <a:txBody>
                    <a:bodyPr/>
                    <a:lstStyle/>
                    <a:p>
                      <a:pPr algn="ctr"/>
                      <a:r>
                        <a:rPr lang="en-US" dirty="0"/>
                        <a:t>23LS</a:t>
                      </a:r>
                      <a:endParaRPr lang="en-GB" dirty="0"/>
                    </a:p>
                  </a:txBody>
                  <a:tcPr anchor="ctr"/>
                </a:tc>
                <a:tc>
                  <a:txBody>
                    <a:bodyPr/>
                    <a:lstStyle/>
                    <a:p>
                      <a:pPr algn="ctr" fontAlgn="ctr"/>
                      <a:endParaRPr lang="en-GB" dirty="0">
                        <a:effectLst/>
                      </a:endParaRPr>
                    </a:p>
                  </a:txBody>
                  <a:tcPr marL="68580" marR="68580" anchor="ctr"/>
                </a:tc>
                <a:tc>
                  <a:txBody>
                    <a:bodyPr/>
                    <a:lstStyle/>
                    <a:p>
                      <a:pPr algn="ctr" rtl="0" fontAlgn="ctr">
                        <a:spcBef>
                          <a:spcPts val="0"/>
                        </a:spcBef>
                        <a:spcAft>
                          <a:spcPts val="0"/>
                        </a:spcAft>
                      </a:pPr>
                      <a:endParaRPr lang="en-GB" dirty="0">
                        <a:effectLst/>
                      </a:endParaRPr>
                    </a:p>
                  </a:txBody>
                  <a:tcPr marL="68580" marR="68580" anchor="ctr"/>
                </a:tc>
                <a:tc>
                  <a:txBody>
                    <a:bodyPr/>
                    <a:lstStyle/>
                    <a:p>
                      <a:pPr algn="ctr"/>
                      <a:endParaRPr lang="en-GB"/>
                    </a:p>
                  </a:txBody>
                  <a:tcPr anchor="ctr"/>
                </a:tc>
                <a:extLst>
                  <a:ext uri="{0D108BD9-81ED-4DB2-BD59-A6C34878D82A}">
                    <a16:rowId xmlns:a16="http://schemas.microsoft.com/office/drawing/2014/main" xmlns="" val="463200608"/>
                  </a:ext>
                </a:extLst>
              </a:tr>
              <a:tr h="412375">
                <a:tc>
                  <a:txBody>
                    <a:bodyPr/>
                    <a:lstStyle/>
                    <a:p>
                      <a:pPr algn="ctr"/>
                      <a:r>
                        <a:rPr lang="en-US" dirty="0"/>
                        <a:t>Stair Case</a:t>
                      </a:r>
                    </a:p>
                  </a:txBody>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endParaRPr lang="en-GB" dirty="0">
                        <a:effectLst/>
                      </a:endParaRPr>
                    </a:p>
                  </a:txBody>
                  <a:tcPr marL="68580" marR="68580" anchor="ctr"/>
                </a:tc>
                <a:tc>
                  <a:txBody>
                    <a:bodyPr/>
                    <a:lstStyle/>
                    <a:p>
                      <a:pPr algn="ctr"/>
                      <a:endParaRPr lang="en-GB"/>
                    </a:p>
                  </a:txBody>
                  <a:tcPr anchor="ctr"/>
                </a:tc>
                <a:tc>
                  <a:txBody>
                    <a:bodyPr/>
                    <a:lstStyle/>
                    <a:p>
                      <a:pPr algn="ctr"/>
                      <a:endParaRPr lang="en-GB"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endParaRPr lang="en-GB" dirty="0"/>
                    </a:p>
                  </a:txBody>
                  <a:tcPr marL="68580" marR="6858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effectLst/>
                        </a:rPr>
                        <a:t>2LS</a:t>
                      </a:r>
                      <a:endParaRPr lang="en-GB" dirty="0">
                        <a:effectLst/>
                      </a:endParaRPr>
                    </a:p>
                  </a:txBody>
                  <a:tcPr anchor="ctr"/>
                </a:tc>
                <a:tc>
                  <a:txBody>
                    <a:bodyPr/>
                    <a:lstStyle/>
                    <a:p>
                      <a:pPr algn="ctr" rtl="0" fontAlgn="ctr">
                        <a:spcBef>
                          <a:spcPts val="0"/>
                        </a:spcBef>
                        <a:spcAft>
                          <a:spcPts val="0"/>
                        </a:spcAft>
                      </a:pPr>
                      <a:endParaRPr lang="en-GB" dirty="0">
                        <a:effectLst/>
                      </a:endParaRPr>
                    </a:p>
                  </a:txBody>
                  <a:tcPr marL="68580" marR="68580" anchor="ctr"/>
                </a:tc>
                <a:tc>
                  <a:txBody>
                    <a:bodyPr/>
                    <a:lstStyle/>
                    <a:p>
                      <a:pPr algn="ctr"/>
                      <a:endParaRPr lang="en-GB"/>
                    </a:p>
                  </a:txBody>
                  <a:tcPr anchor="ctr"/>
                </a:tc>
                <a:tc>
                  <a:txBody>
                    <a:bodyPr/>
                    <a:lstStyle/>
                    <a:p>
                      <a:pPr algn="ctr"/>
                      <a:endParaRPr lang="en-GB" dirty="0"/>
                    </a:p>
                  </a:txBody>
                  <a:tcPr anchor="ctr"/>
                </a:tc>
                <a:extLst>
                  <a:ext uri="{0D108BD9-81ED-4DB2-BD59-A6C34878D82A}">
                    <a16:rowId xmlns:a16="http://schemas.microsoft.com/office/drawing/2014/main" xmlns="" val="2042845693"/>
                  </a:ext>
                </a:extLst>
              </a:tr>
              <a:tr h="412375">
                <a:tc>
                  <a:txBody>
                    <a:bodyPr/>
                    <a:lstStyle/>
                    <a:p>
                      <a:pPr algn="ctr"/>
                      <a:r>
                        <a:rPr lang="en-US" dirty="0"/>
                        <a:t>Store room </a:t>
                      </a:r>
                    </a:p>
                  </a:txBody>
                  <a:tcPr/>
                </a:tc>
                <a:tc>
                  <a:txBody>
                    <a:bodyPr/>
                    <a:lstStyle/>
                    <a:p>
                      <a:pPr algn="ctr" fontAlgn="ctr"/>
                      <a:endParaRPr lang="en-GB" dirty="0">
                        <a:effectLst/>
                      </a:endParaRPr>
                    </a:p>
                  </a:txBody>
                  <a:tcPr marL="68580" marR="68580" anchor="ctr"/>
                </a:tc>
                <a:tc>
                  <a:txBody>
                    <a:bodyPr/>
                    <a:lstStyle/>
                    <a:p>
                      <a:pPr algn="ctr"/>
                      <a:endParaRPr lang="en-GB"/>
                    </a:p>
                  </a:txBody>
                  <a:tcPr anchor="ctr"/>
                </a:tc>
                <a:tc>
                  <a:txBody>
                    <a:bodyPr/>
                    <a:lstStyle/>
                    <a:p>
                      <a:pPr algn="ctr"/>
                      <a:endParaRPr lang="en-GB"/>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marL="68580" marR="68580" anchor="ctr"/>
                </a:tc>
                <a:tc>
                  <a:txBody>
                    <a:bodyPr/>
                    <a:lstStyle/>
                    <a:p>
                      <a:pPr algn="ctr" rtl="0" fontAlgn="t">
                        <a:spcBef>
                          <a:spcPts val="0"/>
                        </a:spcBef>
                        <a:spcAft>
                          <a:spcPts val="0"/>
                        </a:spcAft>
                      </a:pPr>
                      <a:endParaRPr lang="en-GB" dirty="0">
                        <a:effectLst/>
                      </a:endParaRPr>
                    </a:p>
                  </a:txBody>
                  <a:tcPr marL="68580" marR="6858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dirty="0">
                        <a:effectLst/>
                      </a:endParaRPr>
                    </a:p>
                  </a:txBody>
                  <a:tcPr anchor="ctr"/>
                </a:tc>
                <a:tc>
                  <a:txBody>
                    <a:bodyPr/>
                    <a:lstStyle/>
                    <a:p>
                      <a:pPr algn="ctr"/>
                      <a:endParaRPr lang="en-GB"/>
                    </a:p>
                  </a:txBody>
                  <a:tcPr anchor="ctr"/>
                </a:tc>
                <a:tc>
                  <a:txBody>
                    <a:bodyPr/>
                    <a:lstStyle/>
                    <a:p>
                      <a:pPr algn="ctr"/>
                      <a:endParaRPr lang="en-GB" dirty="0"/>
                    </a:p>
                  </a:txBody>
                  <a:tcPr anchor="ctr"/>
                </a:tc>
                <a:extLst>
                  <a:ext uri="{0D108BD9-81ED-4DB2-BD59-A6C34878D82A}">
                    <a16:rowId xmlns:a16="http://schemas.microsoft.com/office/drawing/2014/main" xmlns="" val="4116726898"/>
                  </a:ext>
                </a:extLst>
              </a:tr>
              <a:tr h="412375">
                <a:tc>
                  <a:txBody>
                    <a:bodyPr/>
                    <a:lstStyle/>
                    <a:p>
                      <a:pPr algn="ctr"/>
                      <a:r>
                        <a:rPr lang="en-US" dirty="0"/>
                        <a:t>Driver Room</a:t>
                      </a:r>
                    </a:p>
                  </a:txBody>
                  <a:tcPr/>
                </a:tc>
                <a:tc>
                  <a:txBody>
                    <a:bodyPr/>
                    <a:lstStyle/>
                    <a:p>
                      <a:pPr algn="ctr" rtl="0" fontAlgn="ctr">
                        <a:spcBef>
                          <a:spcPts val="0"/>
                        </a:spcBef>
                        <a:spcAft>
                          <a:spcPts val="0"/>
                        </a:spcAft>
                      </a:pPr>
                      <a:r>
                        <a:rPr lang="en-US" dirty="0">
                          <a:effectLst/>
                        </a:rPr>
                        <a:t>1TA</a:t>
                      </a:r>
                      <a:endParaRPr lang="en-GB" dirty="0">
                        <a:effectLst/>
                      </a:endParaRPr>
                    </a:p>
                  </a:txBody>
                  <a:tcPr marL="68580" marR="68580" anchor="ctr"/>
                </a:tc>
                <a:tc>
                  <a:txBody>
                    <a:bodyPr/>
                    <a:lstStyle/>
                    <a:p>
                      <a:pPr algn="ctr" fontAlgn="t"/>
                      <a:endParaRPr lang="en-GB" dirty="0">
                        <a:effectLst/>
                      </a:endParaRPr>
                    </a:p>
                  </a:txBody>
                  <a:tcPr marL="68580" marR="68580" anchor="ctr"/>
                </a:tc>
                <a:tc>
                  <a:txBody>
                    <a:bodyPr/>
                    <a:lstStyle/>
                    <a:p>
                      <a:pPr algn="ctr"/>
                      <a:endParaRPr lang="en-GB"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marL="68580" marR="68580" anchor="ctr"/>
                </a:tc>
                <a:tc>
                  <a:txBody>
                    <a:bodyPr/>
                    <a:lstStyle/>
                    <a:p>
                      <a:pPr algn="ctr" fontAlgn="t"/>
                      <a:endParaRPr lang="en-GB" dirty="0">
                        <a:effectLst/>
                      </a:endParaRPr>
                    </a:p>
                  </a:txBody>
                  <a:tcPr marL="68580" marR="68580" anchor="ctr"/>
                </a:tc>
                <a:tc>
                  <a:txBody>
                    <a:bodyPr/>
                    <a:lstStyle/>
                    <a:p>
                      <a:pPr algn="ctr"/>
                      <a:endParaRPr lang="en-GB" dirty="0"/>
                    </a:p>
                  </a:txBody>
                  <a:tcPr anchor="ctr"/>
                </a:tc>
                <a:tc>
                  <a:txBody>
                    <a:bodyPr/>
                    <a:lstStyle/>
                    <a:p>
                      <a:pPr algn="ctr"/>
                      <a:endParaRPr lang="en-GB"/>
                    </a:p>
                  </a:txBody>
                  <a:tcPr anchor="ctr"/>
                </a:tc>
                <a:tc>
                  <a:txBody>
                    <a:bodyPr/>
                    <a:lstStyle/>
                    <a:p>
                      <a:pPr algn="ctr" rtl="0" fontAlgn="t">
                        <a:spcBef>
                          <a:spcPts val="0"/>
                        </a:spcBef>
                        <a:spcAft>
                          <a:spcPts val="0"/>
                        </a:spcAft>
                      </a:pPr>
                      <a:endParaRPr lang="en-GB" dirty="0">
                        <a:effectLst/>
                      </a:endParaRPr>
                    </a:p>
                  </a:txBody>
                  <a:tcPr marL="68580" marR="68580" anchor="ctr"/>
                </a:tc>
                <a:extLst>
                  <a:ext uri="{0D108BD9-81ED-4DB2-BD59-A6C34878D82A}">
                    <a16:rowId xmlns:a16="http://schemas.microsoft.com/office/drawing/2014/main" xmlns="" val="1010824901"/>
                  </a:ext>
                </a:extLst>
              </a:tr>
            </a:tbl>
          </a:graphicData>
        </a:graphic>
      </p:graphicFrame>
      <p:sp>
        <p:nvSpPr>
          <p:cNvPr id="6" name="Slide Number Placeholder 5">
            <a:extLst>
              <a:ext uri="{FF2B5EF4-FFF2-40B4-BE49-F238E27FC236}">
                <a16:creationId xmlns:a16="http://schemas.microsoft.com/office/drawing/2014/main" xmlns="" id="{39AFF298-C1C7-4CAF-B6C0-E0DB2E36F850}"/>
              </a:ext>
            </a:extLst>
          </p:cNvPr>
          <p:cNvSpPr>
            <a:spLocks noGrp="1"/>
          </p:cNvSpPr>
          <p:nvPr>
            <p:ph type="sldNum" sz="quarter" idx="12"/>
          </p:nvPr>
        </p:nvSpPr>
        <p:spPr/>
        <p:txBody>
          <a:bodyPr/>
          <a:lstStyle/>
          <a:p>
            <a:fld id="{2B8316FF-0C02-48DE-86DE-5DBAA1AD2002}" type="slidenum">
              <a:rPr lang="en-GB" smtClean="0"/>
              <a:pPr/>
              <a:t>10</a:t>
            </a:fld>
            <a:endParaRPr lang="en-GB" dirty="0"/>
          </a:p>
        </p:txBody>
      </p:sp>
      <p:sp>
        <p:nvSpPr>
          <p:cNvPr id="4" name="TextBox 3">
            <a:extLst>
              <a:ext uri="{FF2B5EF4-FFF2-40B4-BE49-F238E27FC236}">
                <a16:creationId xmlns:a16="http://schemas.microsoft.com/office/drawing/2014/main" xmlns="" id="{D5F63375-606D-2DEA-F1C2-85C6FC083E09}"/>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0912103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F152A34-BD5E-4E8A-BA11-383AD4FEFA4B}"/>
              </a:ext>
            </a:extLst>
          </p:cNvPr>
          <p:cNvSpPr>
            <a:spLocks noGrp="1"/>
          </p:cNvSpPr>
          <p:nvPr>
            <p:ph type="title"/>
          </p:nvPr>
        </p:nvSpPr>
        <p:spPr/>
        <p:txBody>
          <a:bodyPr>
            <a:normAutofit/>
          </a:bodyPr>
          <a:lstStyle/>
          <a:p>
            <a:r>
              <a:rPr lang="en-US" dirty="0"/>
              <a:t>Fittings and Fixtures (First to Fifth Floor)</a:t>
            </a:r>
            <a:endParaRPr lang="en-GB" dirty="0"/>
          </a:p>
        </p:txBody>
      </p:sp>
      <p:sp>
        <p:nvSpPr>
          <p:cNvPr id="7" name="Slide Number Placeholder 6">
            <a:extLst>
              <a:ext uri="{FF2B5EF4-FFF2-40B4-BE49-F238E27FC236}">
                <a16:creationId xmlns:a16="http://schemas.microsoft.com/office/drawing/2014/main" xmlns="" id="{F2AFCFBB-DCFE-4410-BB12-44CE07BA7C82}"/>
              </a:ext>
            </a:extLst>
          </p:cNvPr>
          <p:cNvSpPr>
            <a:spLocks noGrp="1"/>
          </p:cNvSpPr>
          <p:nvPr>
            <p:ph type="sldNum" sz="quarter" idx="12"/>
          </p:nvPr>
        </p:nvSpPr>
        <p:spPr>
          <a:xfrm>
            <a:off x="9363219" y="6441755"/>
            <a:ext cx="2743200" cy="365125"/>
          </a:xfrm>
        </p:spPr>
        <p:txBody>
          <a:bodyPr/>
          <a:lstStyle/>
          <a:p>
            <a:fld id="{2B8316FF-0C02-48DE-86DE-5DBAA1AD2002}" type="slidenum">
              <a:rPr lang="en-GB" smtClean="0"/>
              <a:pPr/>
              <a:t>11</a:t>
            </a:fld>
            <a:endParaRPr lang="en-GB"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2370" y="809289"/>
            <a:ext cx="7300646" cy="5528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xmlns="" id="{7A7B6868-C21B-6045-96F6-B589F310E84B}"/>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2407196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F152A34-BD5E-4E8A-BA11-383AD4FEFA4B}"/>
              </a:ext>
            </a:extLst>
          </p:cNvPr>
          <p:cNvSpPr>
            <a:spLocks noGrp="1"/>
          </p:cNvSpPr>
          <p:nvPr>
            <p:ph type="title"/>
          </p:nvPr>
        </p:nvSpPr>
        <p:spPr/>
        <p:txBody>
          <a:bodyPr>
            <a:normAutofit/>
          </a:bodyPr>
          <a:lstStyle/>
          <a:p>
            <a:r>
              <a:rPr lang="en-US" dirty="0"/>
              <a:t>Fittings and Fixtures (First and </a:t>
            </a:r>
            <a:r>
              <a:rPr lang="en-US" dirty="0" smtClean="0"/>
              <a:t>Fifth </a:t>
            </a:r>
            <a:r>
              <a:rPr lang="en-US" dirty="0"/>
              <a:t>Floor)</a:t>
            </a:r>
            <a:endParaRPr lang="en-GB" dirty="0"/>
          </a:p>
        </p:txBody>
      </p:sp>
      <p:sp>
        <p:nvSpPr>
          <p:cNvPr id="5" name="TextBox 4">
            <a:extLst>
              <a:ext uri="{FF2B5EF4-FFF2-40B4-BE49-F238E27FC236}">
                <a16:creationId xmlns:a16="http://schemas.microsoft.com/office/drawing/2014/main" xmlns="" id="{23A33FBE-F2CC-429D-8B39-41225D10C223}"/>
              </a:ext>
            </a:extLst>
          </p:cNvPr>
          <p:cNvSpPr txBox="1"/>
          <p:nvPr/>
        </p:nvSpPr>
        <p:spPr>
          <a:xfrm>
            <a:off x="243840" y="981075"/>
            <a:ext cx="9062720" cy="584775"/>
          </a:xfrm>
          <a:prstGeom prst="rect">
            <a:avLst/>
          </a:prstGeom>
          <a:noFill/>
        </p:spPr>
        <p:txBody>
          <a:bodyPr wrap="square" rtlCol="0">
            <a:spAutoFit/>
          </a:bodyPr>
          <a:lstStyle/>
          <a:p>
            <a:r>
              <a:rPr lang="en-US" sz="3200" b="1" i="1" dirty="0"/>
              <a:t>Bedroom 1 and Drawing Room:</a:t>
            </a:r>
            <a:endParaRPr lang="en-GB" sz="3200" b="1" i="1" dirty="0"/>
          </a:p>
        </p:txBody>
      </p:sp>
      <p:sp>
        <p:nvSpPr>
          <p:cNvPr id="7" name="TextBox 6">
            <a:extLst>
              <a:ext uri="{FF2B5EF4-FFF2-40B4-BE49-F238E27FC236}">
                <a16:creationId xmlns:a16="http://schemas.microsoft.com/office/drawing/2014/main" xmlns="" id="{F395B31A-162A-4518-8EDA-5368D2B316B6}"/>
              </a:ext>
            </a:extLst>
          </p:cNvPr>
          <p:cNvSpPr txBox="1"/>
          <p:nvPr/>
        </p:nvSpPr>
        <p:spPr>
          <a:xfrm>
            <a:off x="6577965" y="981075"/>
            <a:ext cx="9062720" cy="584775"/>
          </a:xfrm>
          <a:prstGeom prst="rect">
            <a:avLst/>
          </a:prstGeom>
          <a:noFill/>
        </p:spPr>
        <p:txBody>
          <a:bodyPr wrap="square" rtlCol="0">
            <a:spAutoFit/>
          </a:bodyPr>
          <a:lstStyle/>
          <a:p>
            <a:r>
              <a:rPr lang="en-US" sz="3200" b="1" i="1" dirty="0"/>
              <a:t>Bedrooms 2 and 3:</a:t>
            </a:r>
            <a:endParaRPr lang="en-GB" sz="3200" b="1" i="1" dirty="0"/>
          </a:p>
        </p:txBody>
      </p:sp>
      <p:sp>
        <p:nvSpPr>
          <p:cNvPr id="9" name="TextBox 8">
            <a:extLst>
              <a:ext uri="{FF2B5EF4-FFF2-40B4-BE49-F238E27FC236}">
                <a16:creationId xmlns:a16="http://schemas.microsoft.com/office/drawing/2014/main" xmlns="" id="{2CDB7BC3-FE66-4446-B77D-C27E1B46FFDC}"/>
              </a:ext>
            </a:extLst>
          </p:cNvPr>
          <p:cNvSpPr txBox="1"/>
          <p:nvPr/>
        </p:nvSpPr>
        <p:spPr>
          <a:xfrm>
            <a:off x="1615540" y="5198924"/>
            <a:ext cx="2844165" cy="369332"/>
          </a:xfrm>
          <a:prstGeom prst="rect">
            <a:avLst/>
          </a:prstGeom>
          <a:noFill/>
        </p:spPr>
        <p:txBody>
          <a:bodyPr wrap="square" rtlCol="0">
            <a:spAutoFit/>
          </a:bodyPr>
          <a:lstStyle/>
          <a:p>
            <a:r>
              <a:rPr lang="en-US" i="1" dirty="0"/>
              <a:t>Suggested: </a:t>
            </a:r>
            <a:r>
              <a:rPr lang="en-US" dirty="0"/>
              <a:t>2TA, 1LB, 2FB</a:t>
            </a:r>
            <a:endParaRPr lang="en-GB" dirty="0"/>
          </a:p>
        </p:txBody>
      </p:sp>
      <p:sp>
        <p:nvSpPr>
          <p:cNvPr id="10" name="TextBox 9">
            <a:extLst>
              <a:ext uri="{FF2B5EF4-FFF2-40B4-BE49-F238E27FC236}">
                <a16:creationId xmlns:a16="http://schemas.microsoft.com/office/drawing/2014/main" xmlns="" id="{534C3E67-9CF4-414A-927C-407E30E2CCC1}"/>
              </a:ext>
            </a:extLst>
          </p:cNvPr>
          <p:cNvSpPr txBox="1"/>
          <p:nvPr/>
        </p:nvSpPr>
        <p:spPr>
          <a:xfrm>
            <a:off x="7017899" y="5198924"/>
            <a:ext cx="2844165" cy="369332"/>
          </a:xfrm>
          <a:prstGeom prst="rect">
            <a:avLst/>
          </a:prstGeom>
          <a:noFill/>
        </p:spPr>
        <p:txBody>
          <a:bodyPr wrap="square" rtlCol="0">
            <a:spAutoFit/>
          </a:bodyPr>
          <a:lstStyle/>
          <a:p>
            <a:r>
              <a:rPr lang="en-US" i="1" dirty="0"/>
              <a:t>Suggested: </a:t>
            </a:r>
            <a:r>
              <a:rPr lang="en-US" dirty="0"/>
              <a:t>2TA, 1LB, 1FA</a:t>
            </a:r>
            <a:endParaRPr lang="en-GB" dirty="0"/>
          </a:p>
        </p:txBody>
      </p:sp>
      <p:sp>
        <p:nvSpPr>
          <p:cNvPr id="13" name="Slide Number Placeholder 12">
            <a:extLst>
              <a:ext uri="{FF2B5EF4-FFF2-40B4-BE49-F238E27FC236}">
                <a16:creationId xmlns:a16="http://schemas.microsoft.com/office/drawing/2014/main" xmlns="" id="{40B4580E-C77E-4FEE-B2EF-E8731882C7AE}"/>
              </a:ext>
            </a:extLst>
          </p:cNvPr>
          <p:cNvSpPr>
            <a:spLocks noGrp="1"/>
          </p:cNvSpPr>
          <p:nvPr>
            <p:ph type="sldNum" sz="quarter" idx="12"/>
          </p:nvPr>
        </p:nvSpPr>
        <p:spPr/>
        <p:txBody>
          <a:bodyPr/>
          <a:lstStyle/>
          <a:p>
            <a:fld id="{2B8316FF-0C02-48DE-86DE-5DBAA1AD2002}" type="slidenum">
              <a:rPr lang="en-GB" smtClean="0"/>
              <a:pPr/>
              <a:t>12</a:t>
            </a:fld>
            <a:endParaRPr lang="en-GB"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5915" y="1761360"/>
            <a:ext cx="2735997" cy="3359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9435" y="1742413"/>
            <a:ext cx="2430429" cy="33781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xmlns="" id="{03B44DEC-29B3-0A91-76F4-84D87EAC9432}"/>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6025595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F152A34-BD5E-4E8A-BA11-383AD4FEFA4B}"/>
              </a:ext>
            </a:extLst>
          </p:cNvPr>
          <p:cNvSpPr>
            <a:spLocks noGrp="1"/>
          </p:cNvSpPr>
          <p:nvPr>
            <p:ph type="title"/>
          </p:nvPr>
        </p:nvSpPr>
        <p:spPr/>
        <p:txBody>
          <a:bodyPr>
            <a:normAutofit/>
          </a:bodyPr>
          <a:lstStyle/>
          <a:p>
            <a:r>
              <a:rPr lang="en-US" dirty="0"/>
              <a:t>Fittings and Fixtures (First and </a:t>
            </a:r>
            <a:r>
              <a:rPr lang="en-US" dirty="0" smtClean="0"/>
              <a:t>Fifth </a:t>
            </a:r>
            <a:r>
              <a:rPr lang="en-US" dirty="0"/>
              <a:t>Floor)</a:t>
            </a:r>
            <a:endParaRPr lang="en-GB" dirty="0"/>
          </a:p>
        </p:txBody>
      </p:sp>
      <p:sp>
        <p:nvSpPr>
          <p:cNvPr id="5" name="TextBox 4">
            <a:extLst>
              <a:ext uri="{FF2B5EF4-FFF2-40B4-BE49-F238E27FC236}">
                <a16:creationId xmlns:a16="http://schemas.microsoft.com/office/drawing/2014/main" xmlns="" id="{23A33FBE-F2CC-429D-8B39-41225D10C223}"/>
              </a:ext>
            </a:extLst>
          </p:cNvPr>
          <p:cNvSpPr txBox="1"/>
          <p:nvPr/>
        </p:nvSpPr>
        <p:spPr>
          <a:xfrm>
            <a:off x="850215" y="981075"/>
            <a:ext cx="2844165" cy="584775"/>
          </a:xfrm>
          <a:prstGeom prst="rect">
            <a:avLst/>
          </a:prstGeom>
          <a:noFill/>
        </p:spPr>
        <p:txBody>
          <a:bodyPr wrap="square" rtlCol="0">
            <a:spAutoFit/>
          </a:bodyPr>
          <a:lstStyle/>
          <a:p>
            <a:r>
              <a:rPr lang="en-US" sz="3200" b="1" i="1" dirty="0"/>
              <a:t>Dining room:</a:t>
            </a:r>
            <a:endParaRPr lang="en-GB" sz="3200" b="1" i="1" dirty="0"/>
          </a:p>
        </p:txBody>
      </p:sp>
      <p:sp>
        <p:nvSpPr>
          <p:cNvPr id="9" name="TextBox 8">
            <a:extLst>
              <a:ext uri="{FF2B5EF4-FFF2-40B4-BE49-F238E27FC236}">
                <a16:creationId xmlns:a16="http://schemas.microsoft.com/office/drawing/2014/main" xmlns="" id="{1D958307-FFF5-4C83-8802-7A42689BA520}"/>
              </a:ext>
            </a:extLst>
          </p:cNvPr>
          <p:cNvSpPr txBox="1"/>
          <p:nvPr/>
        </p:nvSpPr>
        <p:spPr>
          <a:xfrm>
            <a:off x="774700" y="5292151"/>
            <a:ext cx="2844165" cy="369332"/>
          </a:xfrm>
          <a:prstGeom prst="rect">
            <a:avLst/>
          </a:prstGeom>
          <a:noFill/>
        </p:spPr>
        <p:txBody>
          <a:bodyPr wrap="square" rtlCol="0">
            <a:spAutoFit/>
          </a:bodyPr>
          <a:lstStyle/>
          <a:p>
            <a:r>
              <a:rPr lang="en-US" i="1" dirty="0"/>
              <a:t>Suggested: </a:t>
            </a:r>
            <a:r>
              <a:rPr lang="en-US" dirty="0"/>
              <a:t>2TA, 1LB, 1FA</a:t>
            </a:r>
            <a:endParaRPr lang="en-GB" dirty="0"/>
          </a:p>
        </p:txBody>
      </p:sp>
      <p:sp>
        <p:nvSpPr>
          <p:cNvPr id="10" name="TextBox 9">
            <a:extLst>
              <a:ext uri="{FF2B5EF4-FFF2-40B4-BE49-F238E27FC236}">
                <a16:creationId xmlns:a16="http://schemas.microsoft.com/office/drawing/2014/main" xmlns="" id="{B9DE7C24-61AD-421A-8495-CE869CCD548D}"/>
              </a:ext>
            </a:extLst>
          </p:cNvPr>
          <p:cNvSpPr txBox="1"/>
          <p:nvPr/>
        </p:nvSpPr>
        <p:spPr>
          <a:xfrm>
            <a:off x="6137274" y="981075"/>
            <a:ext cx="5071745" cy="584775"/>
          </a:xfrm>
          <a:prstGeom prst="rect">
            <a:avLst/>
          </a:prstGeom>
          <a:noFill/>
        </p:spPr>
        <p:txBody>
          <a:bodyPr wrap="square" rtlCol="0">
            <a:spAutoFit/>
          </a:bodyPr>
          <a:lstStyle/>
          <a:p>
            <a:r>
              <a:rPr lang="en-US" sz="3200" b="1" i="1" dirty="0"/>
              <a:t>Bathroom 1:</a:t>
            </a:r>
            <a:endParaRPr lang="en-GB" sz="3200" b="1" i="1" dirty="0"/>
          </a:p>
        </p:txBody>
      </p:sp>
      <p:sp>
        <p:nvSpPr>
          <p:cNvPr id="12" name="TextBox 11">
            <a:extLst>
              <a:ext uri="{FF2B5EF4-FFF2-40B4-BE49-F238E27FC236}">
                <a16:creationId xmlns:a16="http://schemas.microsoft.com/office/drawing/2014/main" xmlns="" id="{052EDB77-8D5D-462A-B812-B6E7D26477A3}"/>
              </a:ext>
            </a:extLst>
          </p:cNvPr>
          <p:cNvSpPr txBox="1"/>
          <p:nvPr/>
        </p:nvSpPr>
        <p:spPr>
          <a:xfrm>
            <a:off x="6646235" y="3737671"/>
            <a:ext cx="2552701" cy="369332"/>
          </a:xfrm>
          <a:prstGeom prst="rect">
            <a:avLst/>
          </a:prstGeom>
          <a:noFill/>
        </p:spPr>
        <p:txBody>
          <a:bodyPr wrap="square" rtlCol="0">
            <a:spAutoFit/>
          </a:bodyPr>
          <a:lstStyle/>
          <a:p>
            <a:r>
              <a:rPr lang="en-US" i="1" dirty="0"/>
              <a:t>Suggested: </a:t>
            </a:r>
            <a:r>
              <a:rPr lang="en-US" dirty="0"/>
              <a:t>1TB, 1LB</a:t>
            </a:r>
            <a:endParaRPr lang="en-GB" dirty="0"/>
          </a:p>
        </p:txBody>
      </p:sp>
      <p:sp>
        <p:nvSpPr>
          <p:cNvPr id="15" name="Slide Number Placeholder 14">
            <a:extLst>
              <a:ext uri="{FF2B5EF4-FFF2-40B4-BE49-F238E27FC236}">
                <a16:creationId xmlns:a16="http://schemas.microsoft.com/office/drawing/2014/main" xmlns="" id="{F97174AB-E92F-4BD9-85BA-18FCBCD3F287}"/>
              </a:ext>
            </a:extLst>
          </p:cNvPr>
          <p:cNvSpPr>
            <a:spLocks noGrp="1"/>
          </p:cNvSpPr>
          <p:nvPr>
            <p:ph type="sldNum" sz="quarter" idx="12"/>
          </p:nvPr>
        </p:nvSpPr>
        <p:spPr/>
        <p:txBody>
          <a:bodyPr/>
          <a:lstStyle/>
          <a:p>
            <a:fld id="{2B8316FF-0C02-48DE-86DE-5DBAA1AD2002}" type="slidenum">
              <a:rPr lang="en-GB" smtClean="0"/>
              <a:pPr/>
              <a:t>13</a:t>
            </a:fld>
            <a:endParaRPr lang="en-GB"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412" y="1726939"/>
            <a:ext cx="2706688" cy="34367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5374" y="1726939"/>
            <a:ext cx="2941298" cy="1755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xmlns="" id="{39413B4E-DA55-5EA4-6CA0-37368B11AF1C}"/>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8557701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D6B025D-DF5C-4F6C-ACBC-DC811532FB33}"/>
              </a:ext>
            </a:extLst>
          </p:cNvPr>
          <p:cNvSpPr>
            <a:spLocks noGrp="1"/>
          </p:cNvSpPr>
          <p:nvPr>
            <p:ph type="title"/>
          </p:nvPr>
        </p:nvSpPr>
        <p:spPr>
          <a:xfrm>
            <a:off x="162558" y="51121"/>
            <a:ext cx="11938002" cy="1046160"/>
          </a:xfrm>
        </p:spPr>
        <p:txBody>
          <a:bodyPr>
            <a:normAutofit/>
          </a:bodyPr>
          <a:lstStyle/>
          <a:p>
            <a:r>
              <a:rPr lang="en-US" dirty="0"/>
              <a:t>Summarized Fixtures and Fittings (1</a:t>
            </a:r>
            <a:r>
              <a:rPr lang="en-US" baseline="30000" dirty="0"/>
              <a:t>st</a:t>
            </a:r>
            <a:r>
              <a:rPr lang="en-US" dirty="0"/>
              <a:t> and </a:t>
            </a:r>
            <a:r>
              <a:rPr lang="en-US" dirty="0" smtClean="0"/>
              <a:t>5</a:t>
            </a:r>
            <a:r>
              <a:rPr lang="en-US" baseline="30000" dirty="0" smtClean="0"/>
              <a:t>th</a:t>
            </a:r>
            <a:r>
              <a:rPr lang="en-US" dirty="0" smtClean="0"/>
              <a:t> Floor</a:t>
            </a:r>
            <a:r>
              <a:rPr lang="en-US" dirty="0"/>
              <a:t>)</a:t>
            </a:r>
            <a:endParaRPr lang="en-GB" dirty="0"/>
          </a:p>
        </p:txBody>
      </p:sp>
      <p:graphicFrame>
        <p:nvGraphicFramePr>
          <p:cNvPr id="3" name="Table 2">
            <a:extLst>
              <a:ext uri="{FF2B5EF4-FFF2-40B4-BE49-F238E27FC236}">
                <a16:creationId xmlns:a16="http://schemas.microsoft.com/office/drawing/2014/main" xmlns="" id="{96AFD1DC-3CFE-4F95-8D77-53EDA06DD6F4}"/>
              </a:ext>
            </a:extLst>
          </p:cNvPr>
          <p:cNvGraphicFramePr>
            <a:graphicFrameLocks noGrp="1"/>
          </p:cNvGraphicFramePr>
          <p:nvPr>
            <p:extLst>
              <p:ext uri="{D42A27DB-BD31-4B8C-83A1-F6EECF244321}">
                <p14:modId xmlns:p14="http://schemas.microsoft.com/office/powerpoint/2010/main" val="2377042137"/>
              </p:ext>
            </p:extLst>
          </p:nvPr>
        </p:nvGraphicFramePr>
        <p:xfrm>
          <a:off x="1018540" y="1188720"/>
          <a:ext cx="10154920" cy="4948500"/>
        </p:xfrm>
        <a:graphic>
          <a:graphicData uri="http://schemas.openxmlformats.org/drawingml/2006/table">
            <a:tbl>
              <a:tblPr firstRow="1" bandRow="1">
                <a:tableStyleId>{F5AB1C69-6EDB-4FF4-983F-18BD219EF322}</a:tableStyleId>
              </a:tblPr>
              <a:tblGrid>
                <a:gridCol w="1783584">
                  <a:extLst>
                    <a:ext uri="{9D8B030D-6E8A-4147-A177-3AD203B41FA5}">
                      <a16:colId xmlns:a16="http://schemas.microsoft.com/office/drawing/2014/main" xmlns="" val="1303858441"/>
                    </a:ext>
                  </a:extLst>
                </a:gridCol>
                <a:gridCol w="1046417">
                  <a:extLst>
                    <a:ext uri="{9D8B030D-6E8A-4147-A177-3AD203B41FA5}">
                      <a16:colId xmlns:a16="http://schemas.microsoft.com/office/drawing/2014/main" xmlns="" val="1403301484"/>
                    </a:ext>
                  </a:extLst>
                </a:gridCol>
                <a:gridCol w="1046417">
                  <a:extLst>
                    <a:ext uri="{9D8B030D-6E8A-4147-A177-3AD203B41FA5}">
                      <a16:colId xmlns:a16="http://schemas.microsoft.com/office/drawing/2014/main" xmlns="" val="380292482"/>
                    </a:ext>
                  </a:extLst>
                </a:gridCol>
                <a:gridCol w="1046417">
                  <a:extLst>
                    <a:ext uri="{9D8B030D-6E8A-4147-A177-3AD203B41FA5}">
                      <a16:colId xmlns:a16="http://schemas.microsoft.com/office/drawing/2014/main" xmlns="" val="2436311488"/>
                    </a:ext>
                  </a:extLst>
                </a:gridCol>
                <a:gridCol w="1046417">
                  <a:extLst>
                    <a:ext uri="{9D8B030D-6E8A-4147-A177-3AD203B41FA5}">
                      <a16:colId xmlns:a16="http://schemas.microsoft.com/office/drawing/2014/main" xmlns="" val="1723439801"/>
                    </a:ext>
                  </a:extLst>
                </a:gridCol>
                <a:gridCol w="1046417">
                  <a:extLst>
                    <a:ext uri="{9D8B030D-6E8A-4147-A177-3AD203B41FA5}">
                      <a16:colId xmlns:a16="http://schemas.microsoft.com/office/drawing/2014/main" xmlns="" val="207411790"/>
                    </a:ext>
                  </a:extLst>
                </a:gridCol>
                <a:gridCol w="1046417">
                  <a:extLst>
                    <a:ext uri="{9D8B030D-6E8A-4147-A177-3AD203B41FA5}">
                      <a16:colId xmlns:a16="http://schemas.microsoft.com/office/drawing/2014/main" xmlns="" val="238922635"/>
                    </a:ext>
                  </a:extLst>
                </a:gridCol>
                <a:gridCol w="1046417">
                  <a:extLst>
                    <a:ext uri="{9D8B030D-6E8A-4147-A177-3AD203B41FA5}">
                      <a16:colId xmlns:a16="http://schemas.microsoft.com/office/drawing/2014/main" xmlns="" val="2885558719"/>
                    </a:ext>
                  </a:extLst>
                </a:gridCol>
                <a:gridCol w="1046417">
                  <a:extLst>
                    <a:ext uri="{9D8B030D-6E8A-4147-A177-3AD203B41FA5}">
                      <a16:colId xmlns:a16="http://schemas.microsoft.com/office/drawing/2014/main" xmlns="" val="520894382"/>
                    </a:ext>
                  </a:extLst>
                </a:gridCol>
              </a:tblGrid>
              <a:tr h="412375">
                <a:tc>
                  <a:txBody>
                    <a:bodyPr/>
                    <a:lstStyle/>
                    <a:p>
                      <a:pPr algn="ctr" rtl="0" fontAlgn="ctr">
                        <a:spcBef>
                          <a:spcPts val="0"/>
                        </a:spcBef>
                        <a:spcAft>
                          <a:spcPts val="0"/>
                        </a:spcAft>
                      </a:pPr>
                      <a:r>
                        <a:rPr lang="en-GB" sz="1600" u="none" strike="noStrike" dirty="0">
                          <a:effectLst/>
                        </a:rPr>
                        <a:t>Room</a:t>
                      </a:r>
                      <a:endParaRPr lang="en-GB" sz="2800" dirty="0">
                        <a:effectLst/>
                      </a:endParaRPr>
                    </a:p>
                  </a:txBody>
                  <a:tcPr marL="68580" marR="68580" anchor="ctr"/>
                </a:tc>
                <a:tc gridSpan="5">
                  <a:txBody>
                    <a:bodyPr/>
                    <a:lstStyle/>
                    <a:p>
                      <a:pPr algn="ctr" rtl="0" fontAlgn="t">
                        <a:spcBef>
                          <a:spcPts val="0"/>
                        </a:spcBef>
                        <a:spcAft>
                          <a:spcPts val="0"/>
                        </a:spcAft>
                      </a:pPr>
                      <a:r>
                        <a:rPr lang="en-GB" sz="1600" u="none" strike="noStrike" dirty="0">
                          <a:effectLst/>
                        </a:rPr>
                        <a:t>Number of Lights</a:t>
                      </a:r>
                      <a:endParaRPr lang="en-GB" sz="2800" dirty="0">
                        <a:effectLst/>
                      </a:endParaRPr>
                    </a:p>
                  </a:txBody>
                  <a:tcPr marL="68580" marR="68580" anchor="ct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gridSpan="3">
                  <a:txBody>
                    <a:bodyPr/>
                    <a:lstStyle/>
                    <a:p>
                      <a:pPr algn="ctr" rtl="0" fontAlgn="ctr">
                        <a:spcBef>
                          <a:spcPts val="0"/>
                        </a:spcBef>
                        <a:spcAft>
                          <a:spcPts val="0"/>
                        </a:spcAft>
                      </a:pPr>
                      <a:r>
                        <a:rPr lang="en-GB" sz="1600" u="none" strike="noStrike" dirty="0">
                          <a:effectLst/>
                        </a:rPr>
                        <a:t>Number of fans</a:t>
                      </a:r>
                      <a:endParaRPr lang="en-GB" sz="2800" dirty="0">
                        <a:effectLst/>
                      </a:endParaRPr>
                    </a:p>
                  </a:txBody>
                  <a:tcPr marL="68580" marR="68580" anchor="ct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xmlns="" val="775108085"/>
                  </a:ext>
                </a:extLst>
              </a:tr>
              <a:tr h="412375">
                <a:tc>
                  <a:txBody>
                    <a:bodyPr/>
                    <a:lstStyle/>
                    <a:p>
                      <a:pPr algn="ctr" rtl="0" fontAlgn="ctr">
                        <a:spcBef>
                          <a:spcPts val="0"/>
                        </a:spcBef>
                        <a:spcAft>
                          <a:spcPts val="0"/>
                        </a:spcAft>
                      </a:pPr>
                      <a:r>
                        <a:rPr lang="en-GB" sz="1600" u="none" strike="noStrike" dirty="0">
                          <a:effectLst/>
                        </a:rPr>
                        <a:t>Bedroom 1</a:t>
                      </a:r>
                      <a:endParaRPr lang="en-GB" sz="2800" dirty="0">
                        <a:effectLst/>
                      </a:endParaRPr>
                    </a:p>
                  </a:txBody>
                  <a:tcPr marL="68580" marR="68580" anchor="ctr"/>
                </a:tc>
                <a:tc>
                  <a:txBody>
                    <a:bodyPr/>
                    <a:lstStyle/>
                    <a:p>
                      <a:pPr algn="ctr" rtl="0" fontAlgn="ctr">
                        <a:spcBef>
                          <a:spcPts val="0"/>
                        </a:spcBef>
                        <a:spcAft>
                          <a:spcPts val="0"/>
                        </a:spcAft>
                      </a:pPr>
                      <a:r>
                        <a:rPr lang="en-US" dirty="0">
                          <a:effectLst/>
                        </a:rPr>
                        <a:t>2TA</a:t>
                      </a:r>
                      <a:endParaRPr lang="en-GB" dirty="0">
                        <a:effectLst/>
                      </a:endParaRPr>
                    </a:p>
                  </a:txBody>
                  <a:tcPr marL="68580" marR="68580" anchor="ctr"/>
                </a:tc>
                <a:tc>
                  <a:txBody>
                    <a:bodyPr/>
                    <a:lstStyle/>
                    <a:p>
                      <a:pPr algn="ctr"/>
                      <a:endParaRPr lang="en-GB" dirty="0"/>
                    </a:p>
                  </a:txBody>
                  <a:tcPr anchor="ctr"/>
                </a:tc>
                <a:tc>
                  <a:txBody>
                    <a:bodyPr/>
                    <a:lstStyle/>
                    <a:p>
                      <a:pPr algn="ctr"/>
                      <a:endParaRPr lang="en-GB"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anchor="ctr"/>
                </a:tc>
                <a:tc>
                  <a:txBody>
                    <a:bodyPr/>
                    <a:lstStyle/>
                    <a:p>
                      <a:pPr algn="ctr"/>
                      <a:endParaRPr lang="en-GB"/>
                    </a:p>
                  </a:txBody>
                  <a:tcPr anchor="ctr"/>
                </a:tc>
                <a:tc>
                  <a:txBody>
                    <a:bodyPr/>
                    <a:lstStyle/>
                    <a:p>
                      <a:pPr algn="ctr" rtl="0" fontAlgn="ctr">
                        <a:spcBef>
                          <a:spcPts val="0"/>
                        </a:spcBef>
                        <a:spcAft>
                          <a:spcPts val="0"/>
                        </a:spcAft>
                      </a:pPr>
                      <a:r>
                        <a:rPr lang="en-US" dirty="0">
                          <a:effectLst/>
                        </a:rPr>
                        <a:t>2FA</a:t>
                      </a:r>
                      <a:endParaRPr lang="en-GB" dirty="0">
                        <a:effectLst/>
                      </a:endParaRPr>
                    </a:p>
                  </a:txBody>
                  <a:tcPr marL="68580" marR="68580" anchor="ctr"/>
                </a:tc>
                <a:tc>
                  <a:txBody>
                    <a:bodyPr/>
                    <a:lstStyle/>
                    <a:p>
                      <a:pPr algn="ctr"/>
                      <a:endParaRPr lang="en-GB"/>
                    </a:p>
                  </a:txBody>
                  <a:tcPr anchor="ctr"/>
                </a:tc>
                <a:tc>
                  <a:txBody>
                    <a:bodyPr/>
                    <a:lstStyle/>
                    <a:p>
                      <a:pPr algn="ctr"/>
                      <a:endParaRPr lang="en-GB"/>
                    </a:p>
                  </a:txBody>
                  <a:tcPr anchor="ctr"/>
                </a:tc>
                <a:extLst>
                  <a:ext uri="{0D108BD9-81ED-4DB2-BD59-A6C34878D82A}">
                    <a16:rowId xmlns:a16="http://schemas.microsoft.com/office/drawing/2014/main" xmlns="" val="600460002"/>
                  </a:ext>
                </a:extLst>
              </a:tr>
              <a:tr h="412375">
                <a:tc>
                  <a:txBody>
                    <a:bodyPr/>
                    <a:lstStyle/>
                    <a:p>
                      <a:pPr algn="ctr" rtl="0" fontAlgn="ctr">
                        <a:spcBef>
                          <a:spcPts val="0"/>
                        </a:spcBef>
                        <a:spcAft>
                          <a:spcPts val="0"/>
                        </a:spcAft>
                      </a:pPr>
                      <a:r>
                        <a:rPr lang="en-GB" sz="1600" u="none" strike="noStrike">
                          <a:effectLst/>
                        </a:rPr>
                        <a:t>Drawing Room</a:t>
                      </a:r>
                      <a:endParaRPr lang="en-GB" sz="2800">
                        <a:effectLst/>
                      </a:endParaRPr>
                    </a:p>
                  </a:txBody>
                  <a:tcPr marL="68580" marR="6858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effectLst/>
                        </a:rPr>
                        <a:t>2TA</a:t>
                      </a:r>
                      <a:endParaRPr lang="en-GB" dirty="0">
                        <a:effectLst/>
                      </a:endParaRPr>
                    </a:p>
                  </a:txBody>
                  <a:tcPr marL="68580" marR="68580" anchor="ctr"/>
                </a:tc>
                <a:tc>
                  <a:txBody>
                    <a:bodyPr/>
                    <a:lstStyle/>
                    <a:p>
                      <a:pPr algn="ctr"/>
                      <a:endParaRPr lang="en-GB" dirty="0"/>
                    </a:p>
                  </a:txBody>
                  <a:tcPr anchor="ctr"/>
                </a:tc>
                <a:tc>
                  <a:txBody>
                    <a:bodyPr/>
                    <a:lstStyle/>
                    <a:p>
                      <a:pPr algn="ctr"/>
                      <a:endParaRPr lang="en-GB"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marL="68580" marR="68580" anchor="ctr"/>
                </a:tc>
                <a:tc>
                  <a:txBody>
                    <a:bodyPr/>
                    <a:lstStyle/>
                    <a:p>
                      <a:pPr algn="ctr"/>
                      <a:endParaRPr lang="en-GB"/>
                    </a:p>
                  </a:txBody>
                  <a:tcPr anchor="ctr"/>
                </a:tc>
                <a:tc>
                  <a:txBody>
                    <a:bodyPr/>
                    <a:lstStyle/>
                    <a:p>
                      <a:pPr algn="ctr" rtl="0" fontAlgn="ctr">
                        <a:spcBef>
                          <a:spcPts val="0"/>
                        </a:spcBef>
                        <a:spcAft>
                          <a:spcPts val="0"/>
                        </a:spcAft>
                      </a:pPr>
                      <a:r>
                        <a:rPr lang="en-US" dirty="0">
                          <a:effectLst/>
                        </a:rPr>
                        <a:t>2FA</a:t>
                      </a:r>
                      <a:endParaRPr lang="en-GB" dirty="0">
                        <a:effectLst/>
                      </a:endParaRPr>
                    </a:p>
                  </a:txBody>
                  <a:tcPr marL="68580" marR="68580" anchor="ctr"/>
                </a:tc>
                <a:tc>
                  <a:txBody>
                    <a:bodyPr/>
                    <a:lstStyle/>
                    <a:p>
                      <a:pPr algn="ctr"/>
                      <a:endParaRPr lang="en-GB"/>
                    </a:p>
                  </a:txBody>
                  <a:tcPr anchor="ctr"/>
                </a:tc>
                <a:tc>
                  <a:txBody>
                    <a:bodyPr/>
                    <a:lstStyle/>
                    <a:p>
                      <a:pPr algn="ctr"/>
                      <a:endParaRPr lang="en-GB"/>
                    </a:p>
                  </a:txBody>
                  <a:tcPr anchor="ctr"/>
                </a:tc>
                <a:extLst>
                  <a:ext uri="{0D108BD9-81ED-4DB2-BD59-A6C34878D82A}">
                    <a16:rowId xmlns:a16="http://schemas.microsoft.com/office/drawing/2014/main" xmlns="" val="2874604550"/>
                  </a:ext>
                </a:extLst>
              </a:tr>
              <a:tr h="412375">
                <a:tc>
                  <a:txBody>
                    <a:bodyPr/>
                    <a:lstStyle/>
                    <a:p>
                      <a:pPr algn="ctr" rtl="0" fontAlgn="ctr">
                        <a:spcBef>
                          <a:spcPts val="0"/>
                        </a:spcBef>
                        <a:spcAft>
                          <a:spcPts val="0"/>
                        </a:spcAft>
                      </a:pPr>
                      <a:r>
                        <a:rPr lang="en-GB" sz="1600" u="none" strike="noStrike">
                          <a:effectLst/>
                        </a:rPr>
                        <a:t>Bedroom 2</a:t>
                      </a:r>
                      <a:endParaRPr lang="en-GB" sz="2800">
                        <a:effectLst/>
                      </a:endParaRPr>
                    </a:p>
                  </a:txBody>
                  <a:tcPr marL="68580" marR="6858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effectLst/>
                        </a:rPr>
                        <a:t>2TA</a:t>
                      </a:r>
                      <a:endParaRPr lang="en-GB" dirty="0">
                        <a:effectLst/>
                      </a:endParaRPr>
                    </a:p>
                  </a:txBody>
                  <a:tcPr marL="68580" marR="68580" anchor="ctr"/>
                </a:tc>
                <a:tc>
                  <a:txBody>
                    <a:bodyPr/>
                    <a:lstStyle/>
                    <a:p>
                      <a:pPr algn="ctr"/>
                      <a:endParaRPr lang="en-GB" dirty="0"/>
                    </a:p>
                  </a:txBody>
                  <a:tcPr anchor="ctr"/>
                </a:tc>
                <a:tc>
                  <a:txBody>
                    <a:bodyPr/>
                    <a:lstStyle/>
                    <a:p>
                      <a:pPr algn="ctr"/>
                      <a:endParaRPr lang="en-GB"/>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marL="68580" marR="68580" anchor="ctr"/>
                </a:tc>
                <a:tc>
                  <a:txBody>
                    <a:bodyPr/>
                    <a:lstStyle/>
                    <a:p>
                      <a:pPr algn="ctr"/>
                      <a:endParaRPr lang="en-GB"/>
                    </a:p>
                  </a:txBody>
                  <a:tcPr anchor="ctr"/>
                </a:tc>
                <a:tc>
                  <a:txBody>
                    <a:bodyPr/>
                    <a:lstStyle/>
                    <a:p>
                      <a:pPr algn="ctr" fontAlgn="ctr"/>
                      <a:endParaRPr lang="en-GB">
                        <a:effectLst/>
                      </a:endParaRPr>
                    </a:p>
                  </a:txBody>
                  <a:tcPr marL="68580" marR="68580" anchor="ctr"/>
                </a:tc>
                <a:tc>
                  <a:txBody>
                    <a:bodyPr/>
                    <a:lstStyle/>
                    <a:p>
                      <a:pPr algn="ctr" rtl="0" fontAlgn="ctr">
                        <a:spcBef>
                          <a:spcPts val="0"/>
                        </a:spcBef>
                        <a:spcAft>
                          <a:spcPts val="0"/>
                        </a:spcAft>
                      </a:pPr>
                      <a:r>
                        <a:rPr lang="en-US" dirty="0">
                          <a:effectLst/>
                        </a:rPr>
                        <a:t>1FA</a:t>
                      </a:r>
                      <a:endParaRPr lang="en-GB" dirty="0">
                        <a:effectLst/>
                      </a:endParaRPr>
                    </a:p>
                  </a:txBody>
                  <a:tcPr marL="68580" marR="68580" anchor="ctr"/>
                </a:tc>
                <a:tc>
                  <a:txBody>
                    <a:bodyPr/>
                    <a:lstStyle/>
                    <a:p>
                      <a:pPr algn="ctr"/>
                      <a:endParaRPr lang="en-GB"/>
                    </a:p>
                  </a:txBody>
                  <a:tcPr anchor="ctr"/>
                </a:tc>
                <a:extLst>
                  <a:ext uri="{0D108BD9-81ED-4DB2-BD59-A6C34878D82A}">
                    <a16:rowId xmlns:a16="http://schemas.microsoft.com/office/drawing/2014/main" xmlns="" val="3884662191"/>
                  </a:ext>
                </a:extLst>
              </a:tr>
              <a:tr h="412375">
                <a:tc>
                  <a:txBody>
                    <a:bodyPr/>
                    <a:lstStyle/>
                    <a:p>
                      <a:pPr algn="ctr" rtl="0" fontAlgn="ctr">
                        <a:spcBef>
                          <a:spcPts val="0"/>
                        </a:spcBef>
                        <a:spcAft>
                          <a:spcPts val="0"/>
                        </a:spcAft>
                      </a:pPr>
                      <a:r>
                        <a:rPr lang="en-GB" sz="1600" u="none" strike="noStrike">
                          <a:effectLst/>
                        </a:rPr>
                        <a:t>Bedroom 3</a:t>
                      </a:r>
                      <a:endParaRPr lang="en-GB" sz="2800">
                        <a:effectLst/>
                      </a:endParaRPr>
                    </a:p>
                  </a:txBody>
                  <a:tcPr marL="68580" marR="6858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effectLst/>
                        </a:rPr>
                        <a:t>2TA</a:t>
                      </a:r>
                      <a:endParaRPr lang="en-GB" dirty="0">
                        <a:effectLst/>
                      </a:endParaRPr>
                    </a:p>
                  </a:txBody>
                  <a:tcPr marL="68580" marR="68580" anchor="ctr"/>
                </a:tc>
                <a:tc>
                  <a:txBody>
                    <a:bodyPr/>
                    <a:lstStyle/>
                    <a:p>
                      <a:pPr algn="ctr"/>
                      <a:endParaRPr lang="en-GB" dirty="0"/>
                    </a:p>
                  </a:txBody>
                  <a:tcPr anchor="ctr"/>
                </a:tc>
                <a:tc>
                  <a:txBody>
                    <a:bodyPr/>
                    <a:lstStyle/>
                    <a:p>
                      <a:pPr algn="ctr"/>
                      <a:endParaRPr lang="en-GB"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marL="68580" marR="68580" anchor="ctr"/>
                </a:tc>
                <a:tc>
                  <a:txBody>
                    <a:bodyPr/>
                    <a:lstStyle/>
                    <a:p>
                      <a:pPr algn="ctr"/>
                      <a:endParaRPr lang="en-GB"/>
                    </a:p>
                  </a:txBody>
                  <a:tcPr anchor="ctr"/>
                </a:tc>
                <a:tc>
                  <a:txBody>
                    <a:bodyPr/>
                    <a:lstStyle/>
                    <a:p>
                      <a:pPr algn="ctr" fontAlgn="ctr"/>
                      <a:endParaRPr lang="en-GB">
                        <a:effectLst/>
                      </a:endParaRPr>
                    </a:p>
                  </a:txBody>
                  <a:tcPr marL="68580" marR="68580" anchor="ctr"/>
                </a:tc>
                <a:tc>
                  <a:txBody>
                    <a:bodyPr/>
                    <a:lstStyle/>
                    <a:p>
                      <a:pPr algn="ctr" rtl="0" fontAlgn="ctr">
                        <a:spcBef>
                          <a:spcPts val="0"/>
                        </a:spcBef>
                        <a:spcAft>
                          <a:spcPts val="0"/>
                        </a:spcAft>
                      </a:pPr>
                      <a:r>
                        <a:rPr lang="en-US" dirty="0">
                          <a:effectLst/>
                        </a:rPr>
                        <a:t>1FA</a:t>
                      </a:r>
                      <a:endParaRPr lang="en-GB" dirty="0">
                        <a:effectLst/>
                      </a:endParaRPr>
                    </a:p>
                  </a:txBody>
                  <a:tcPr marL="68580" marR="68580" anchor="ctr"/>
                </a:tc>
                <a:tc>
                  <a:txBody>
                    <a:bodyPr/>
                    <a:lstStyle/>
                    <a:p>
                      <a:pPr algn="ctr"/>
                      <a:endParaRPr lang="en-GB"/>
                    </a:p>
                  </a:txBody>
                  <a:tcPr anchor="ctr"/>
                </a:tc>
                <a:extLst>
                  <a:ext uri="{0D108BD9-81ED-4DB2-BD59-A6C34878D82A}">
                    <a16:rowId xmlns:a16="http://schemas.microsoft.com/office/drawing/2014/main" xmlns="" val="463200608"/>
                  </a:ext>
                </a:extLst>
              </a:tr>
              <a:tr h="412375">
                <a:tc>
                  <a:txBody>
                    <a:bodyPr/>
                    <a:lstStyle/>
                    <a:p>
                      <a:pPr algn="ctr" rtl="0" fontAlgn="ctr">
                        <a:spcBef>
                          <a:spcPts val="0"/>
                        </a:spcBef>
                        <a:spcAft>
                          <a:spcPts val="0"/>
                        </a:spcAft>
                      </a:pPr>
                      <a:r>
                        <a:rPr lang="en-GB" sz="1600" u="none" strike="noStrike">
                          <a:effectLst/>
                        </a:rPr>
                        <a:t>Dining Room</a:t>
                      </a:r>
                      <a:endParaRPr lang="en-GB" sz="2800">
                        <a:effectLst/>
                      </a:endParaRPr>
                    </a:p>
                  </a:txBody>
                  <a:tcPr marL="68580" marR="6858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effectLst/>
                        </a:rPr>
                        <a:t>2TA</a:t>
                      </a:r>
                      <a:endParaRPr lang="en-GB" dirty="0">
                        <a:effectLst/>
                      </a:endParaRPr>
                    </a:p>
                  </a:txBody>
                  <a:tcPr marL="68580" marR="68580" anchor="ctr"/>
                </a:tc>
                <a:tc>
                  <a:txBody>
                    <a:bodyPr/>
                    <a:lstStyle/>
                    <a:p>
                      <a:pPr algn="ctr"/>
                      <a:endParaRPr lang="en-GB" dirty="0"/>
                    </a:p>
                  </a:txBody>
                  <a:tcPr anchor="ctr"/>
                </a:tc>
                <a:tc>
                  <a:txBody>
                    <a:bodyPr/>
                    <a:lstStyle/>
                    <a:p>
                      <a:pPr algn="ctr"/>
                      <a:endParaRPr lang="en-GB"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marL="68580" marR="68580" anchor="ctr"/>
                </a:tc>
                <a:tc>
                  <a:txBody>
                    <a:bodyPr/>
                    <a:lstStyle/>
                    <a:p>
                      <a:pPr algn="ctr"/>
                      <a:endParaRPr lang="en-GB" dirty="0"/>
                    </a:p>
                  </a:txBody>
                  <a:tcPr anchor="ctr"/>
                </a:tc>
                <a:tc>
                  <a:txBody>
                    <a:bodyPr/>
                    <a:lstStyle/>
                    <a:p>
                      <a:pPr algn="ctr" rtl="0" fontAlgn="ctr">
                        <a:spcBef>
                          <a:spcPts val="0"/>
                        </a:spcBef>
                        <a:spcAft>
                          <a:spcPts val="0"/>
                        </a:spcAft>
                      </a:pPr>
                      <a:r>
                        <a:rPr lang="en-US" dirty="0">
                          <a:effectLst/>
                        </a:rPr>
                        <a:t>1FA</a:t>
                      </a:r>
                      <a:endParaRPr lang="en-GB" dirty="0">
                        <a:effectLst/>
                      </a:endParaRPr>
                    </a:p>
                  </a:txBody>
                  <a:tcPr marL="68580" marR="68580" anchor="ctr"/>
                </a:tc>
                <a:tc>
                  <a:txBody>
                    <a:bodyPr/>
                    <a:lstStyle/>
                    <a:p>
                      <a:pPr algn="ctr"/>
                      <a:endParaRPr lang="en-GB"/>
                    </a:p>
                  </a:txBody>
                  <a:tcPr anchor="ctr"/>
                </a:tc>
                <a:tc>
                  <a:txBody>
                    <a:bodyPr/>
                    <a:lstStyle/>
                    <a:p>
                      <a:pPr algn="ctr"/>
                      <a:endParaRPr lang="en-GB"/>
                    </a:p>
                  </a:txBody>
                  <a:tcPr anchor="ctr"/>
                </a:tc>
                <a:extLst>
                  <a:ext uri="{0D108BD9-81ED-4DB2-BD59-A6C34878D82A}">
                    <a16:rowId xmlns:a16="http://schemas.microsoft.com/office/drawing/2014/main" xmlns="" val="2042845693"/>
                  </a:ext>
                </a:extLst>
              </a:tr>
              <a:tr h="412375">
                <a:tc>
                  <a:txBody>
                    <a:bodyPr/>
                    <a:lstStyle/>
                    <a:p>
                      <a:pPr algn="ctr" rtl="0" fontAlgn="ctr">
                        <a:spcBef>
                          <a:spcPts val="0"/>
                        </a:spcBef>
                        <a:spcAft>
                          <a:spcPts val="0"/>
                        </a:spcAft>
                      </a:pPr>
                      <a:r>
                        <a:rPr lang="en-GB" sz="1600" u="none" strike="noStrike">
                          <a:effectLst/>
                        </a:rPr>
                        <a:t>Corridor</a:t>
                      </a:r>
                      <a:endParaRPr lang="en-GB" sz="2800">
                        <a:effectLst/>
                      </a:endParaRPr>
                    </a:p>
                  </a:txBody>
                  <a:tcPr marL="68580" marR="68580" anchor="ctr"/>
                </a:tc>
                <a:tc>
                  <a:txBody>
                    <a:bodyPr/>
                    <a:lstStyle/>
                    <a:p>
                      <a:pPr algn="ctr" fontAlgn="ctr"/>
                      <a:endParaRPr lang="en-GB">
                        <a:effectLst/>
                      </a:endParaRPr>
                    </a:p>
                  </a:txBody>
                  <a:tcPr marL="68580" marR="68580" anchor="ctr"/>
                </a:tc>
                <a:tc>
                  <a:txBody>
                    <a:bodyPr/>
                    <a:lstStyle/>
                    <a:p>
                      <a:pPr algn="ctr"/>
                      <a:endParaRPr lang="en-GB"/>
                    </a:p>
                  </a:txBody>
                  <a:tcPr anchor="ctr"/>
                </a:tc>
                <a:tc>
                  <a:txBody>
                    <a:bodyPr/>
                    <a:lstStyle/>
                    <a:p>
                      <a:pPr algn="ctr"/>
                      <a:endParaRPr lang="en-GB"/>
                    </a:p>
                  </a:txBody>
                  <a:tcPr anchor="ctr"/>
                </a:tc>
                <a:tc>
                  <a:txBody>
                    <a:bodyPr/>
                    <a:lstStyle/>
                    <a:p>
                      <a:pPr algn="ctr" fontAlgn="ctr"/>
                      <a:endParaRPr lang="en-GB" dirty="0">
                        <a:effectLst/>
                      </a:endParaRPr>
                    </a:p>
                  </a:txBody>
                  <a:tcPr marL="68580" marR="68580" anchor="ctr"/>
                </a:tc>
                <a:tc>
                  <a:txBody>
                    <a:bodyPr/>
                    <a:lstStyle/>
                    <a:p>
                      <a:pPr algn="ctr" rtl="0" fontAlgn="t">
                        <a:spcBef>
                          <a:spcPts val="0"/>
                        </a:spcBef>
                        <a:spcAft>
                          <a:spcPts val="0"/>
                        </a:spcAft>
                      </a:pPr>
                      <a:r>
                        <a:rPr lang="en-US" dirty="0">
                          <a:effectLst/>
                        </a:rPr>
                        <a:t>1LS</a:t>
                      </a:r>
                      <a:endParaRPr lang="en-GB" dirty="0">
                        <a:effectLst/>
                      </a:endParaRPr>
                    </a:p>
                  </a:txBody>
                  <a:tcPr marL="68580" marR="68580" anchor="ctr"/>
                </a:tc>
                <a:tc>
                  <a:txBody>
                    <a:bodyPr/>
                    <a:lstStyle/>
                    <a:p>
                      <a:pPr algn="ctr"/>
                      <a:endParaRPr lang="en-GB"/>
                    </a:p>
                  </a:txBody>
                  <a:tcPr anchor="ctr"/>
                </a:tc>
                <a:tc>
                  <a:txBody>
                    <a:bodyPr/>
                    <a:lstStyle/>
                    <a:p>
                      <a:pPr algn="ctr"/>
                      <a:endParaRPr lang="en-GB"/>
                    </a:p>
                  </a:txBody>
                  <a:tcPr anchor="ctr"/>
                </a:tc>
                <a:tc>
                  <a:txBody>
                    <a:bodyPr/>
                    <a:lstStyle/>
                    <a:p>
                      <a:pPr algn="ctr"/>
                      <a:endParaRPr lang="en-GB"/>
                    </a:p>
                  </a:txBody>
                  <a:tcPr anchor="ctr"/>
                </a:tc>
                <a:extLst>
                  <a:ext uri="{0D108BD9-81ED-4DB2-BD59-A6C34878D82A}">
                    <a16:rowId xmlns:a16="http://schemas.microsoft.com/office/drawing/2014/main" xmlns="" val="4116726898"/>
                  </a:ext>
                </a:extLst>
              </a:tr>
              <a:tr h="412375">
                <a:tc>
                  <a:txBody>
                    <a:bodyPr/>
                    <a:lstStyle/>
                    <a:p>
                      <a:pPr algn="ctr" rtl="0" fontAlgn="ctr">
                        <a:spcBef>
                          <a:spcPts val="0"/>
                        </a:spcBef>
                        <a:spcAft>
                          <a:spcPts val="0"/>
                        </a:spcAft>
                      </a:pPr>
                      <a:r>
                        <a:rPr lang="en-GB" sz="1600" u="none" strike="noStrike" dirty="0">
                          <a:effectLst/>
                        </a:rPr>
                        <a:t>Kitchen</a:t>
                      </a:r>
                      <a:endParaRPr lang="en-GB" sz="2800" dirty="0">
                        <a:effectLst/>
                      </a:endParaRPr>
                    </a:p>
                  </a:txBody>
                  <a:tcPr marL="68580" marR="68580" anchor="ctr"/>
                </a:tc>
                <a:tc>
                  <a:txBody>
                    <a:bodyPr/>
                    <a:lstStyle/>
                    <a:p>
                      <a:pPr algn="ctr" rtl="0" fontAlgn="ctr">
                        <a:spcBef>
                          <a:spcPts val="0"/>
                        </a:spcBef>
                        <a:spcAft>
                          <a:spcPts val="0"/>
                        </a:spcAft>
                      </a:pPr>
                      <a:r>
                        <a:rPr lang="en-US" dirty="0">
                          <a:effectLst/>
                        </a:rPr>
                        <a:t>1TA</a:t>
                      </a:r>
                      <a:endParaRPr lang="en-GB" dirty="0">
                        <a:effectLst/>
                      </a:endParaRPr>
                    </a:p>
                  </a:txBody>
                  <a:tcPr marL="68580" marR="68580" anchor="ctr"/>
                </a:tc>
                <a:tc>
                  <a:txBody>
                    <a:bodyPr/>
                    <a:lstStyle/>
                    <a:p>
                      <a:pPr algn="ctr" fontAlgn="t"/>
                      <a:endParaRPr lang="en-GB" dirty="0">
                        <a:effectLst/>
                      </a:endParaRPr>
                    </a:p>
                  </a:txBody>
                  <a:tcPr marL="68580" marR="68580" anchor="ctr"/>
                </a:tc>
                <a:tc>
                  <a:txBody>
                    <a:bodyPr/>
                    <a:lstStyle/>
                    <a:p>
                      <a:pPr algn="ctr"/>
                      <a:endParaRPr lang="en-GB"/>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marL="68580" marR="68580" anchor="ctr"/>
                </a:tc>
                <a:tc>
                  <a:txBody>
                    <a:bodyPr/>
                    <a:lstStyle/>
                    <a:p>
                      <a:pPr algn="ctr" fontAlgn="t"/>
                      <a:endParaRPr lang="en-GB" dirty="0">
                        <a:effectLst/>
                      </a:endParaRPr>
                    </a:p>
                  </a:txBody>
                  <a:tcPr marL="68580" marR="68580" anchor="ctr"/>
                </a:tc>
                <a:tc>
                  <a:txBody>
                    <a:bodyPr/>
                    <a:lstStyle/>
                    <a:p>
                      <a:pPr algn="ctr"/>
                      <a:endParaRPr lang="en-GB" dirty="0"/>
                    </a:p>
                  </a:txBody>
                  <a:tcPr anchor="ctr"/>
                </a:tc>
                <a:tc>
                  <a:txBody>
                    <a:bodyPr/>
                    <a:lstStyle/>
                    <a:p>
                      <a:pPr algn="ctr"/>
                      <a:endParaRPr lang="en-GB"/>
                    </a:p>
                  </a:txBody>
                  <a:tcPr anchor="ctr"/>
                </a:tc>
                <a:tc>
                  <a:txBody>
                    <a:bodyPr/>
                    <a:lstStyle/>
                    <a:p>
                      <a:pPr algn="ctr" rtl="0" fontAlgn="t">
                        <a:spcBef>
                          <a:spcPts val="0"/>
                        </a:spcBef>
                        <a:spcAft>
                          <a:spcPts val="0"/>
                        </a:spcAft>
                      </a:pPr>
                      <a:endParaRPr lang="en-GB" dirty="0">
                        <a:effectLst/>
                      </a:endParaRPr>
                    </a:p>
                  </a:txBody>
                  <a:tcPr marL="68580" marR="68580" anchor="ctr"/>
                </a:tc>
                <a:extLst>
                  <a:ext uri="{0D108BD9-81ED-4DB2-BD59-A6C34878D82A}">
                    <a16:rowId xmlns:a16="http://schemas.microsoft.com/office/drawing/2014/main" xmlns="" val="1010824901"/>
                  </a:ext>
                </a:extLst>
              </a:tr>
              <a:tr h="412375">
                <a:tc>
                  <a:txBody>
                    <a:bodyPr/>
                    <a:lstStyle/>
                    <a:p>
                      <a:pPr algn="ctr" rtl="0" fontAlgn="ctr">
                        <a:spcBef>
                          <a:spcPts val="0"/>
                        </a:spcBef>
                        <a:spcAft>
                          <a:spcPts val="0"/>
                        </a:spcAft>
                      </a:pPr>
                      <a:r>
                        <a:rPr lang="en-GB" sz="1600" u="none" strike="noStrike">
                          <a:effectLst/>
                        </a:rPr>
                        <a:t>Toilet 1</a:t>
                      </a:r>
                      <a:endParaRPr lang="en-GB" sz="2800">
                        <a:effectLst/>
                      </a:endParaRPr>
                    </a:p>
                  </a:txBody>
                  <a:tcPr marL="68580" marR="68580" anchor="ctr"/>
                </a:tc>
                <a:tc>
                  <a:txBody>
                    <a:bodyPr/>
                    <a:lstStyle/>
                    <a:p>
                      <a:pPr algn="ctr"/>
                      <a:endParaRPr lang="en-GB"/>
                    </a:p>
                  </a:txBody>
                  <a:tcPr anchor="ctr"/>
                </a:tc>
                <a:tc>
                  <a:txBody>
                    <a:bodyPr/>
                    <a:lstStyle/>
                    <a:p>
                      <a:pPr algn="ctr" rtl="0" fontAlgn="t">
                        <a:spcBef>
                          <a:spcPts val="0"/>
                        </a:spcBef>
                        <a:spcAft>
                          <a:spcPts val="0"/>
                        </a:spcAft>
                      </a:pPr>
                      <a:r>
                        <a:rPr lang="en-US" dirty="0">
                          <a:effectLst/>
                        </a:rPr>
                        <a:t>1TB</a:t>
                      </a:r>
                      <a:endParaRPr lang="en-GB" dirty="0">
                        <a:effectLst/>
                      </a:endParaRPr>
                    </a:p>
                  </a:txBody>
                  <a:tcPr marL="68580" marR="68580" anchor="ctr"/>
                </a:tc>
                <a:tc>
                  <a:txBody>
                    <a:bodyPr/>
                    <a:lstStyle/>
                    <a:p>
                      <a:pPr algn="ctr"/>
                      <a:endParaRPr lang="en-GB"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marL="68580" marR="68580" anchor="ctr"/>
                </a:tc>
                <a:tc>
                  <a:txBody>
                    <a:bodyPr/>
                    <a:lstStyle/>
                    <a:p>
                      <a:pPr algn="ctr" fontAlgn="t"/>
                      <a:endParaRPr lang="en-GB" dirty="0">
                        <a:effectLst/>
                      </a:endParaRPr>
                    </a:p>
                  </a:txBody>
                  <a:tcPr marL="68580" marR="68580" anchor="ctr"/>
                </a:tc>
                <a:tc>
                  <a:txBody>
                    <a:bodyPr/>
                    <a:lstStyle/>
                    <a:p>
                      <a:pPr algn="ctr"/>
                      <a:endParaRPr lang="en-GB" dirty="0"/>
                    </a:p>
                  </a:txBody>
                  <a:tcPr anchor="ctr"/>
                </a:tc>
                <a:tc>
                  <a:txBody>
                    <a:bodyPr/>
                    <a:lstStyle/>
                    <a:p>
                      <a:pPr algn="ctr"/>
                      <a:endParaRPr lang="en-GB" dirty="0"/>
                    </a:p>
                  </a:txBody>
                  <a:tcPr anchor="ctr"/>
                </a:tc>
                <a:tc>
                  <a:txBody>
                    <a:bodyPr/>
                    <a:lstStyle/>
                    <a:p>
                      <a:pPr algn="ctr"/>
                      <a:endParaRPr lang="en-GB" dirty="0"/>
                    </a:p>
                  </a:txBody>
                  <a:tcPr anchor="ctr"/>
                </a:tc>
                <a:extLst>
                  <a:ext uri="{0D108BD9-81ED-4DB2-BD59-A6C34878D82A}">
                    <a16:rowId xmlns:a16="http://schemas.microsoft.com/office/drawing/2014/main" xmlns="" val="455923522"/>
                  </a:ext>
                </a:extLst>
              </a:tr>
              <a:tr h="412375">
                <a:tc>
                  <a:txBody>
                    <a:bodyPr/>
                    <a:lstStyle/>
                    <a:p>
                      <a:pPr algn="ctr" rtl="0" fontAlgn="ctr">
                        <a:spcBef>
                          <a:spcPts val="0"/>
                        </a:spcBef>
                        <a:spcAft>
                          <a:spcPts val="0"/>
                        </a:spcAft>
                      </a:pPr>
                      <a:r>
                        <a:rPr lang="en-GB" sz="1600" u="none" strike="noStrike">
                          <a:effectLst/>
                        </a:rPr>
                        <a:t>Toilet 2</a:t>
                      </a:r>
                      <a:endParaRPr lang="en-GB" sz="2800">
                        <a:effectLst/>
                      </a:endParaRPr>
                    </a:p>
                  </a:txBody>
                  <a:tcPr marL="68580" marR="68580" anchor="ctr"/>
                </a:tc>
                <a:tc>
                  <a:txBody>
                    <a:bodyPr/>
                    <a:lstStyle/>
                    <a:p>
                      <a:pPr algn="ctr"/>
                      <a:endParaRPr lang="en-GB"/>
                    </a:p>
                  </a:txBody>
                  <a:tcPr anchor="ctr"/>
                </a:tc>
                <a:tc>
                  <a:txBody>
                    <a:bodyPr/>
                    <a:lstStyle/>
                    <a:p>
                      <a:pPr algn="ctr" rtl="0" fontAlgn="t">
                        <a:spcBef>
                          <a:spcPts val="0"/>
                        </a:spcBef>
                        <a:spcAft>
                          <a:spcPts val="0"/>
                        </a:spcAft>
                      </a:pPr>
                      <a:r>
                        <a:rPr lang="en-US" dirty="0">
                          <a:effectLst/>
                        </a:rPr>
                        <a:t>1TB</a:t>
                      </a:r>
                      <a:endParaRPr lang="en-GB" dirty="0">
                        <a:effectLst/>
                      </a:endParaRPr>
                    </a:p>
                  </a:txBody>
                  <a:tcPr marL="68580" marR="68580" anchor="ctr"/>
                </a:tc>
                <a:tc>
                  <a:txBody>
                    <a:bodyPr/>
                    <a:lstStyle/>
                    <a:p>
                      <a:pPr algn="ctr"/>
                      <a:endParaRPr lang="en-GB"/>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t>1LB</a:t>
                      </a:r>
                      <a:endParaRPr lang="en-GB" dirty="0"/>
                    </a:p>
                  </a:txBody>
                  <a:tcPr marL="68580" marR="68580" anchor="ctr"/>
                </a:tc>
                <a:tc>
                  <a:txBody>
                    <a:bodyPr/>
                    <a:lstStyle/>
                    <a:p>
                      <a:pPr algn="ctr" fontAlgn="t"/>
                      <a:endParaRPr lang="en-GB">
                        <a:effectLst/>
                      </a:endParaRPr>
                    </a:p>
                  </a:txBody>
                  <a:tcPr marL="68580" marR="68580" anchor="ctr"/>
                </a:tc>
                <a:tc>
                  <a:txBody>
                    <a:bodyPr/>
                    <a:lstStyle/>
                    <a:p>
                      <a:pPr algn="ctr"/>
                      <a:endParaRPr lang="en-GB" dirty="0"/>
                    </a:p>
                  </a:txBody>
                  <a:tcPr anchor="ctr"/>
                </a:tc>
                <a:tc>
                  <a:txBody>
                    <a:bodyPr/>
                    <a:lstStyle/>
                    <a:p>
                      <a:pPr algn="ctr"/>
                      <a:endParaRPr lang="en-GB" dirty="0"/>
                    </a:p>
                  </a:txBody>
                  <a:tcPr anchor="ctr"/>
                </a:tc>
                <a:tc>
                  <a:txBody>
                    <a:bodyPr/>
                    <a:lstStyle/>
                    <a:p>
                      <a:pPr algn="ctr"/>
                      <a:endParaRPr lang="en-GB" dirty="0"/>
                    </a:p>
                  </a:txBody>
                  <a:tcPr anchor="ctr"/>
                </a:tc>
                <a:extLst>
                  <a:ext uri="{0D108BD9-81ED-4DB2-BD59-A6C34878D82A}">
                    <a16:rowId xmlns:a16="http://schemas.microsoft.com/office/drawing/2014/main" xmlns="" val="3801363430"/>
                  </a:ext>
                </a:extLst>
              </a:tr>
              <a:tr h="412375">
                <a:tc>
                  <a:txBody>
                    <a:bodyPr/>
                    <a:lstStyle/>
                    <a:p>
                      <a:pPr algn="ctr" rtl="0" fontAlgn="ctr">
                        <a:spcBef>
                          <a:spcPts val="0"/>
                        </a:spcBef>
                        <a:spcAft>
                          <a:spcPts val="0"/>
                        </a:spcAft>
                      </a:pPr>
                      <a:r>
                        <a:rPr lang="en-GB" sz="1600" u="none" strike="noStrike">
                          <a:effectLst/>
                        </a:rPr>
                        <a:t>Veranda</a:t>
                      </a:r>
                      <a:endParaRPr lang="en-GB" sz="2800">
                        <a:effectLst/>
                      </a:endParaRPr>
                    </a:p>
                  </a:txBody>
                  <a:tcPr marL="68580" marR="68580" anchor="ctr"/>
                </a:tc>
                <a:tc>
                  <a:txBody>
                    <a:bodyPr/>
                    <a:lstStyle/>
                    <a:p>
                      <a:pPr algn="ctr"/>
                      <a:endParaRPr lang="en-GB"/>
                    </a:p>
                  </a:txBody>
                  <a:tcPr anchor="ctr"/>
                </a:tc>
                <a:tc>
                  <a:txBody>
                    <a:bodyPr/>
                    <a:lstStyle/>
                    <a:p>
                      <a:pPr algn="ctr" rtl="0" fontAlgn="t">
                        <a:spcBef>
                          <a:spcPts val="0"/>
                        </a:spcBef>
                        <a:spcAft>
                          <a:spcPts val="0"/>
                        </a:spcAft>
                      </a:pPr>
                      <a:endParaRPr lang="en-GB" dirty="0">
                        <a:effectLst/>
                      </a:endParaRPr>
                    </a:p>
                  </a:txBody>
                  <a:tcPr marL="68580" marR="68580" anchor="ctr"/>
                </a:tc>
                <a:tc>
                  <a:txBody>
                    <a:bodyPr/>
                    <a:lstStyle/>
                    <a:p>
                      <a:pPr algn="ctr"/>
                      <a:endParaRPr lang="en-GB"/>
                    </a:p>
                  </a:txBody>
                  <a:tcPr anchor="ctr"/>
                </a:tc>
                <a:tc>
                  <a:txBody>
                    <a:bodyPr/>
                    <a:lstStyle/>
                    <a:p>
                      <a:pPr algn="ctr"/>
                      <a:r>
                        <a:rPr lang="en-GB" dirty="0"/>
                        <a:t>2LB</a:t>
                      </a:r>
                    </a:p>
                  </a:txBody>
                  <a:tcPr anchor="ctr"/>
                </a:tc>
                <a:tc>
                  <a:txBody>
                    <a:bodyPr/>
                    <a:lstStyle/>
                    <a:p>
                      <a:pPr algn="ctr" rtl="0" fontAlgn="t">
                        <a:spcBef>
                          <a:spcPts val="0"/>
                        </a:spcBef>
                        <a:spcAft>
                          <a:spcPts val="0"/>
                        </a:spcAft>
                      </a:pPr>
                      <a:r>
                        <a:rPr lang="en-US" dirty="0">
                          <a:effectLst/>
                        </a:rPr>
                        <a:t>1LS</a:t>
                      </a:r>
                      <a:endParaRPr lang="en-GB" dirty="0">
                        <a:effectLst/>
                      </a:endParaRPr>
                    </a:p>
                  </a:txBody>
                  <a:tcPr marL="68580" marR="68580" anchor="ctr"/>
                </a:tc>
                <a:tc>
                  <a:txBody>
                    <a:bodyPr/>
                    <a:lstStyle/>
                    <a:p>
                      <a:pPr algn="ctr"/>
                      <a:endParaRPr lang="en-GB"/>
                    </a:p>
                  </a:txBody>
                  <a:tcPr anchor="ctr"/>
                </a:tc>
                <a:tc>
                  <a:txBody>
                    <a:bodyPr/>
                    <a:lstStyle/>
                    <a:p>
                      <a:pPr algn="ctr"/>
                      <a:endParaRPr lang="en-GB" dirty="0"/>
                    </a:p>
                  </a:txBody>
                  <a:tcPr anchor="ctr"/>
                </a:tc>
                <a:tc>
                  <a:txBody>
                    <a:bodyPr/>
                    <a:lstStyle/>
                    <a:p>
                      <a:pPr algn="ctr"/>
                      <a:endParaRPr lang="en-GB" dirty="0"/>
                    </a:p>
                  </a:txBody>
                  <a:tcPr anchor="ctr"/>
                </a:tc>
                <a:extLst>
                  <a:ext uri="{0D108BD9-81ED-4DB2-BD59-A6C34878D82A}">
                    <a16:rowId xmlns:a16="http://schemas.microsoft.com/office/drawing/2014/main" xmlns="" val="1689562910"/>
                  </a:ext>
                </a:extLst>
              </a:tr>
              <a:tr h="412375">
                <a:tc>
                  <a:txBody>
                    <a:bodyPr/>
                    <a:lstStyle/>
                    <a:p>
                      <a:pPr algn="ctr" rtl="0" fontAlgn="ctr">
                        <a:spcBef>
                          <a:spcPts val="0"/>
                        </a:spcBef>
                        <a:spcAft>
                          <a:spcPts val="0"/>
                        </a:spcAft>
                      </a:pPr>
                      <a:r>
                        <a:rPr lang="en-GB" sz="1600" u="none" strike="noStrike" dirty="0">
                          <a:effectLst/>
                        </a:rPr>
                        <a:t>Staircase</a:t>
                      </a:r>
                      <a:endParaRPr lang="en-GB" sz="2800" dirty="0">
                        <a:effectLst/>
                      </a:endParaRPr>
                    </a:p>
                  </a:txBody>
                  <a:tcPr marL="68580" marR="68580" anchor="ctr"/>
                </a:tc>
                <a:tc>
                  <a:txBody>
                    <a:bodyPr/>
                    <a:lstStyle/>
                    <a:p>
                      <a:pPr algn="ctr"/>
                      <a:endParaRPr lang="en-GB" dirty="0"/>
                    </a:p>
                  </a:txBody>
                  <a:tcPr anchor="ctr"/>
                </a:tc>
                <a:tc>
                  <a:txBody>
                    <a:bodyPr/>
                    <a:lstStyle/>
                    <a:p>
                      <a:pPr algn="ctr" fontAlgn="t"/>
                      <a:endParaRPr lang="en-GB" dirty="0">
                        <a:effectLst/>
                      </a:endParaRPr>
                    </a:p>
                  </a:txBody>
                  <a:tcPr marL="68580" marR="68580" anchor="ctr"/>
                </a:tc>
                <a:tc>
                  <a:txBody>
                    <a:bodyPr/>
                    <a:lstStyle/>
                    <a:p>
                      <a:pPr algn="ctr"/>
                      <a:r>
                        <a:rPr lang="en-US" dirty="0"/>
                        <a:t>2TS</a:t>
                      </a:r>
                      <a:endParaRPr lang="en-GB" dirty="0"/>
                    </a:p>
                  </a:txBody>
                  <a:tcPr anchor="ctr"/>
                </a:tc>
                <a:tc>
                  <a:txBody>
                    <a:bodyPr/>
                    <a:lstStyle/>
                    <a:p>
                      <a:pPr algn="ctr"/>
                      <a:endParaRPr lang="en-GB"/>
                    </a:p>
                  </a:txBody>
                  <a:tcPr anchor="ctr"/>
                </a:tc>
                <a:tc>
                  <a:txBody>
                    <a:bodyPr/>
                    <a:lstStyle/>
                    <a:p>
                      <a:pPr algn="ctr" rtl="0" fontAlgn="t">
                        <a:spcBef>
                          <a:spcPts val="0"/>
                        </a:spcBef>
                        <a:spcAft>
                          <a:spcPts val="0"/>
                        </a:spcAft>
                      </a:pPr>
                      <a:r>
                        <a:rPr lang="en-US" dirty="0">
                          <a:effectLst/>
                        </a:rPr>
                        <a:t>2LS</a:t>
                      </a:r>
                      <a:endParaRPr lang="en-GB" dirty="0">
                        <a:effectLst/>
                      </a:endParaRPr>
                    </a:p>
                  </a:txBody>
                  <a:tcPr marL="68580" marR="68580" anchor="ctr"/>
                </a:tc>
                <a:tc>
                  <a:txBody>
                    <a:bodyPr/>
                    <a:lstStyle/>
                    <a:p>
                      <a:pPr algn="ctr"/>
                      <a:endParaRPr lang="en-GB"/>
                    </a:p>
                  </a:txBody>
                  <a:tcPr anchor="ctr"/>
                </a:tc>
                <a:tc>
                  <a:txBody>
                    <a:bodyPr/>
                    <a:lstStyle/>
                    <a:p>
                      <a:pPr algn="ctr"/>
                      <a:endParaRPr lang="en-GB" dirty="0"/>
                    </a:p>
                  </a:txBody>
                  <a:tcPr anchor="ctr"/>
                </a:tc>
                <a:tc>
                  <a:txBody>
                    <a:bodyPr/>
                    <a:lstStyle/>
                    <a:p>
                      <a:pPr algn="ctr"/>
                      <a:endParaRPr lang="en-GB" dirty="0"/>
                    </a:p>
                  </a:txBody>
                  <a:tcPr anchor="ctr"/>
                </a:tc>
                <a:extLst>
                  <a:ext uri="{0D108BD9-81ED-4DB2-BD59-A6C34878D82A}">
                    <a16:rowId xmlns:a16="http://schemas.microsoft.com/office/drawing/2014/main" xmlns="" val="2953575763"/>
                  </a:ext>
                </a:extLst>
              </a:tr>
            </a:tbl>
          </a:graphicData>
        </a:graphic>
      </p:graphicFrame>
      <p:sp>
        <p:nvSpPr>
          <p:cNvPr id="6" name="Slide Number Placeholder 5">
            <a:extLst>
              <a:ext uri="{FF2B5EF4-FFF2-40B4-BE49-F238E27FC236}">
                <a16:creationId xmlns:a16="http://schemas.microsoft.com/office/drawing/2014/main" xmlns="" id="{E89D4942-0ABF-4152-92EE-900125A846E7}"/>
              </a:ext>
            </a:extLst>
          </p:cNvPr>
          <p:cNvSpPr>
            <a:spLocks noGrp="1"/>
          </p:cNvSpPr>
          <p:nvPr>
            <p:ph type="sldNum" sz="quarter" idx="12"/>
          </p:nvPr>
        </p:nvSpPr>
        <p:spPr/>
        <p:txBody>
          <a:bodyPr/>
          <a:lstStyle/>
          <a:p>
            <a:fld id="{2B8316FF-0C02-48DE-86DE-5DBAA1AD2002}" type="slidenum">
              <a:rPr lang="en-GB" smtClean="0"/>
              <a:pPr/>
              <a:t>14</a:t>
            </a:fld>
            <a:endParaRPr lang="en-GB" dirty="0"/>
          </a:p>
        </p:txBody>
      </p:sp>
      <p:sp>
        <p:nvSpPr>
          <p:cNvPr id="4" name="TextBox 3">
            <a:extLst>
              <a:ext uri="{FF2B5EF4-FFF2-40B4-BE49-F238E27FC236}">
                <a16:creationId xmlns:a16="http://schemas.microsoft.com/office/drawing/2014/main" xmlns="" id="{9694F0D3-C42F-A468-B9F5-4340FA1284E1}"/>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0677630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0428" y="269781"/>
            <a:ext cx="10515600" cy="1046160"/>
          </a:xfrm>
        </p:spPr>
        <p:txBody>
          <a:bodyPr>
            <a:normAutofit/>
          </a:bodyPr>
          <a:lstStyle/>
          <a:p>
            <a:r>
              <a:rPr lang="en-US" sz="4800" dirty="0" smtClean="0"/>
              <a:t>Conduit Schedules</a:t>
            </a:r>
            <a:endParaRPr lang="en-US" sz="4800" dirty="0"/>
          </a:p>
        </p:txBody>
      </p:sp>
      <p:sp>
        <p:nvSpPr>
          <p:cNvPr id="3" name="Slide Number Placeholder 2"/>
          <p:cNvSpPr>
            <a:spLocks noGrp="1"/>
          </p:cNvSpPr>
          <p:nvPr>
            <p:ph type="sldNum" sz="quarter" idx="12"/>
          </p:nvPr>
        </p:nvSpPr>
        <p:spPr/>
        <p:txBody>
          <a:bodyPr/>
          <a:lstStyle/>
          <a:p>
            <a:fld id="{2B8316FF-0C02-48DE-86DE-5DBAA1AD2002}" type="slidenum">
              <a:rPr lang="en-GB" smtClean="0"/>
              <a:pPr/>
              <a:t>15</a:t>
            </a:fld>
            <a:endParaRPr lang="en-GB" dirty="0"/>
          </a:p>
        </p:txBody>
      </p:sp>
      <p:pic>
        <p:nvPicPr>
          <p:cNvPr id="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8438" t="15477" r="-957"/>
          <a:stretch/>
        </p:blipFill>
        <p:spPr bwMode="auto">
          <a:xfrm>
            <a:off x="2291265" y="1172817"/>
            <a:ext cx="7687621" cy="5128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a:extLst>
              <a:ext uri="{FF2B5EF4-FFF2-40B4-BE49-F238E27FC236}">
                <a16:creationId xmlns:a16="http://schemas.microsoft.com/office/drawing/2014/main" xmlns="" id="{BC494F2C-9D30-F421-28AF-F08B53C8681D}"/>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35365863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xmlns="" id="{A83CD9CA-1652-4475-8793-5E1E18521497}"/>
              </a:ext>
            </a:extLst>
          </p:cNvPr>
          <p:cNvSpPr>
            <a:spLocks noGrp="1"/>
          </p:cNvSpPr>
          <p:nvPr>
            <p:ph type="sldNum" sz="quarter" idx="12"/>
          </p:nvPr>
        </p:nvSpPr>
        <p:spPr/>
        <p:txBody>
          <a:bodyPr/>
          <a:lstStyle/>
          <a:p>
            <a:fld id="{2B8316FF-0C02-48DE-86DE-5DBAA1AD2002}" type="slidenum">
              <a:rPr lang="en-GB" smtClean="0"/>
              <a:pPr/>
              <a:t>16</a:t>
            </a:fld>
            <a:endParaRPr lang="en-GB" dirty="0"/>
          </a:p>
        </p:txBody>
      </p:sp>
      <p:sp>
        <p:nvSpPr>
          <p:cNvPr id="2" name="TextBox 1">
            <a:extLst>
              <a:ext uri="{FF2B5EF4-FFF2-40B4-BE49-F238E27FC236}">
                <a16:creationId xmlns:a16="http://schemas.microsoft.com/office/drawing/2014/main" xmlns="" id="{F1BF39AE-6755-C6A1-4E05-AD710DFF2670}"/>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
        <p:nvSpPr>
          <p:cNvPr id="3" name="Rectangle 2"/>
          <p:cNvSpPr/>
          <p:nvPr/>
        </p:nvSpPr>
        <p:spPr>
          <a:xfrm>
            <a:off x="633554" y="238907"/>
            <a:ext cx="5712192" cy="707886"/>
          </a:xfrm>
          <a:prstGeom prst="rect">
            <a:avLst/>
          </a:prstGeom>
        </p:spPr>
        <p:txBody>
          <a:bodyPr wrap="square">
            <a:spAutoFit/>
          </a:bodyPr>
          <a:lstStyle/>
          <a:p>
            <a:r>
              <a:rPr lang="en-US" sz="4000" b="1" dirty="0"/>
              <a:t>Conduit </a:t>
            </a:r>
            <a:r>
              <a:rPr lang="en-US" sz="4000" b="1" dirty="0" smtClean="0"/>
              <a:t>(Ground </a:t>
            </a:r>
            <a:r>
              <a:rPr lang="en-US" sz="4000" b="1" dirty="0"/>
              <a:t>Floor)</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65919" y="946793"/>
            <a:ext cx="7412968" cy="5340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762666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56EE97B9-C538-4890-8E7F-F4B67216B147}"/>
              </a:ext>
            </a:extLst>
          </p:cNvPr>
          <p:cNvSpPr>
            <a:spLocks noGrp="1"/>
          </p:cNvSpPr>
          <p:nvPr>
            <p:ph type="sldNum" sz="quarter" idx="12"/>
          </p:nvPr>
        </p:nvSpPr>
        <p:spPr/>
        <p:txBody>
          <a:bodyPr/>
          <a:lstStyle/>
          <a:p>
            <a:fld id="{2B8316FF-0C02-48DE-86DE-5DBAA1AD2002}" type="slidenum">
              <a:rPr lang="en-GB" smtClean="0"/>
              <a:pPr/>
              <a:t>17</a:t>
            </a:fld>
            <a:endParaRPr lang="en-GB" dirty="0"/>
          </a:p>
        </p:txBody>
      </p:sp>
      <p:sp>
        <p:nvSpPr>
          <p:cNvPr id="5" name="Title 1">
            <a:extLst>
              <a:ext uri="{FF2B5EF4-FFF2-40B4-BE49-F238E27FC236}">
                <a16:creationId xmlns:a16="http://schemas.microsoft.com/office/drawing/2014/main" xmlns="" id="{DF152A34-BD5E-4E8A-BA11-383AD4FEFA4B}"/>
              </a:ext>
            </a:extLst>
          </p:cNvPr>
          <p:cNvSpPr>
            <a:spLocks noGrp="1"/>
          </p:cNvSpPr>
          <p:nvPr>
            <p:ph type="title"/>
          </p:nvPr>
        </p:nvSpPr>
        <p:spPr>
          <a:xfrm>
            <a:off x="162559" y="51121"/>
            <a:ext cx="10515600" cy="1046160"/>
          </a:xfrm>
        </p:spPr>
        <p:txBody>
          <a:bodyPr>
            <a:normAutofit/>
          </a:bodyPr>
          <a:lstStyle/>
          <a:p>
            <a:r>
              <a:rPr lang="en-US" dirty="0"/>
              <a:t>Conduit (First to Fifth Floor)</a:t>
            </a:r>
            <a:endParaRPr lang="en-GB" dirty="0"/>
          </a:p>
        </p:txBody>
      </p:sp>
      <p:sp>
        <p:nvSpPr>
          <p:cNvPr id="2" name="TextBox 1">
            <a:extLst>
              <a:ext uri="{FF2B5EF4-FFF2-40B4-BE49-F238E27FC236}">
                <a16:creationId xmlns:a16="http://schemas.microsoft.com/office/drawing/2014/main" xmlns="" id="{BC494F2C-9D30-F421-28AF-F08B53C8681D}"/>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2241"/>
          <a:stretch/>
        </p:blipFill>
        <p:spPr bwMode="auto">
          <a:xfrm>
            <a:off x="2246174" y="871557"/>
            <a:ext cx="7504114" cy="54099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9411579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03F6BB-C390-46CF-8AFA-5AD9815D1563}"/>
              </a:ext>
            </a:extLst>
          </p:cNvPr>
          <p:cNvSpPr>
            <a:spLocks noGrp="1"/>
          </p:cNvSpPr>
          <p:nvPr>
            <p:ph type="title"/>
          </p:nvPr>
        </p:nvSpPr>
        <p:spPr/>
        <p:txBody>
          <a:bodyPr/>
          <a:lstStyle/>
          <a:p>
            <a:r>
              <a:rPr lang="en-US" dirty="0"/>
              <a:t>Calculations</a:t>
            </a:r>
            <a:endParaRPr lang="en-GB" dirty="0"/>
          </a:p>
        </p:txBody>
      </p:sp>
      <p:graphicFrame>
        <p:nvGraphicFramePr>
          <p:cNvPr id="3" name="Table 2">
            <a:extLst>
              <a:ext uri="{FF2B5EF4-FFF2-40B4-BE49-F238E27FC236}">
                <a16:creationId xmlns:a16="http://schemas.microsoft.com/office/drawing/2014/main" xmlns="" id="{C605A81D-902F-4450-AA09-DC244012FD17}"/>
              </a:ext>
            </a:extLst>
          </p:cNvPr>
          <p:cNvGraphicFramePr>
            <a:graphicFrameLocks noGrp="1"/>
          </p:cNvGraphicFramePr>
          <p:nvPr>
            <p:extLst>
              <p:ext uri="{D42A27DB-BD31-4B8C-83A1-F6EECF244321}">
                <p14:modId xmlns:p14="http://schemas.microsoft.com/office/powerpoint/2010/main" val="864950016"/>
              </p:ext>
            </p:extLst>
          </p:nvPr>
        </p:nvGraphicFramePr>
        <p:xfrm>
          <a:off x="4165600" y="1523153"/>
          <a:ext cx="4246880" cy="4177454"/>
        </p:xfrm>
        <a:graphic>
          <a:graphicData uri="http://schemas.openxmlformats.org/drawingml/2006/table">
            <a:tbl>
              <a:tblPr firstRow="1" bandRow="1">
                <a:tableStyleId>{F5AB1C69-6EDB-4FF4-983F-18BD219EF322}</a:tableStyleId>
              </a:tblPr>
              <a:tblGrid>
                <a:gridCol w="2123440">
                  <a:extLst>
                    <a:ext uri="{9D8B030D-6E8A-4147-A177-3AD203B41FA5}">
                      <a16:colId xmlns:a16="http://schemas.microsoft.com/office/drawing/2014/main" xmlns="" val="389053930"/>
                    </a:ext>
                  </a:extLst>
                </a:gridCol>
                <a:gridCol w="2123440">
                  <a:extLst>
                    <a:ext uri="{9D8B030D-6E8A-4147-A177-3AD203B41FA5}">
                      <a16:colId xmlns:a16="http://schemas.microsoft.com/office/drawing/2014/main" xmlns="" val="1710760720"/>
                    </a:ext>
                  </a:extLst>
                </a:gridCol>
              </a:tblGrid>
              <a:tr h="370840">
                <a:tc>
                  <a:txBody>
                    <a:bodyPr/>
                    <a:lstStyle/>
                    <a:p>
                      <a:pPr algn="ctr"/>
                      <a:r>
                        <a:rPr lang="en-US" dirty="0"/>
                        <a:t>Utility</a:t>
                      </a:r>
                      <a:endParaRPr lang="en-GB" dirty="0"/>
                    </a:p>
                  </a:txBody>
                  <a:tcPr anchor="ctr"/>
                </a:tc>
                <a:tc>
                  <a:txBody>
                    <a:bodyPr/>
                    <a:lstStyle/>
                    <a:p>
                      <a:pPr algn="ctr"/>
                      <a:r>
                        <a:rPr lang="en-US" dirty="0"/>
                        <a:t>Load</a:t>
                      </a:r>
                      <a:endParaRPr lang="en-GB" dirty="0"/>
                    </a:p>
                  </a:txBody>
                  <a:tcPr anchor="ctr"/>
                </a:tc>
                <a:extLst>
                  <a:ext uri="{0D108BD9-81ED-4DB2-BD59-A6C34878D82A}">
                    <a16:rowId xmlns:a16="http://schemas.microsoft.com/office/drawing/2014/main" xmlns="" val="236503215"/>
                  </a:ext>
                </a:extLst>
              </a:tr>
              <a:tr h="370840">
                <a:tc>
                  <a:txBody>
                    <a:bodyPr/>
                    <a:lstStyle/>
                    <a:p>
                      <a:pPr algn="ctr"/>
                      <a:r>
                        <a:rPr lang="en-US" dirty="0"/>
                        <a:t>TA</a:t>
                      </a:r>
                      <a:endParaRPr lang="en-GB" dirty="0"/>
                    </a:p>
                  </a:txBody>
                  <a:tcPr anchor="ctr"/>
                </a:tc>
                <a:tc>
                  <a:txBody>
                    <a:bodyPr/>
                    <a:lstStyle/>
                    <a:p>
                      <a:pPr algn="ctr"/>
                      <a:r>
                        <a:rPr lang="en-US" dirty="0"/>
                        <a:t>40 W</a:t>
                      </a:r>
                      <a:endParaRPr lang="en-GB" dirty="0"/>
                    </a:p>
                  </a:txBody>
                  <a:tcPr anchor="ctr"/>
                </a:tc>
                <a:extLst>
                  <a:ext uri="{0D108BD9-81ED-4DB2-BD59-A6C34878D82A}">
                    <a16:rowId xmlns:a16="http://schemas.microsoft.com/office/drawing/2014/main" xmlns="" val="2662592322"/>
                  </a:ext>
                </a:extLst>
              </a:tr>
              <a:tr h="370840">
                <a:tc>
                  <a:txBody>
                    <a:bodyPr/>
                    <a:lstStyle/>
                    <a:p>
                      <a:pPr algn="ctr"/>
                      <a:r>
                        <a:rPr lang="en-US" dirty="0"/>
                        <a:t>TB</a:t>
                      </a:r>
                      <a:endParaRPr lang="en-GB" dirty="0"/>
                    </a:p>
                  </a:txBody>
                  <a:tcPr anchor="ctr"/>
                </a:tc>
                <a:tc>
                  <a:txBody>
                    <a:bodyPr/>
                    <a:lstStyle/>
                    <a:p>
                      <a:pPr algn="ctr"/>
                      <a:r>
                        <a:rPr lang="en-US" dirty="0"/>
                        <a:t>20 W</a:t>
                      </a:r>
                      <a:endParaRPr lang="en-GB" dirty="0"/>
                    </a:p>
                  </a:txBody>
                  <a:tcPr anchor="ctr"/>
                </a:tc>
                <a:extLst>
                  <a:ext uri="{0D108BD9-81ED-4DB2-BD59-A6C34878D82A}">
                    <a16:rowId xmlns:a16="http://schemas.microsoft.com/office/drawing/2014/main" xmlns="" val="2265971710"/>
                  </a:ext>
                </a:extLst>
              </a:tr>
              <a:tr h="370840">
                <a:tc>
                  <a:txBody>
                    <a:bodyPr/>
                    <a:lstStyle/>
                    <a:p>
                      <a:pPr algn="ctr"/>
                      <a:r>
                        <a:rPr lang="en-US" dirty="0"/>
                        <a:t>LB</a:t>
                      </a:r>
                      <a:endParaRPr lang="en-GB" dirty="0"/>
                    </a:p>
                  </a:txBody>
                  <a:tcPr anchor="ctr"/>
                </a:tc>
                <a:tc>
                  <a:txBody>
                    <a:bodyPr/>
                    <a:lstStyle/>
                    <a:p>
                      <a:pPr algn="ctr"/>
                      <a:r>
                        <a:rPr lang="en-US" dirty="0"/>
                        <a:t>60 W</a:t>
                      </a:r>
                      <a:endParaRPr lang="en-GB" dirty="0"/>
                    </a:p>
                  </a:txBody>
                  <a:tcPr anchor="ctr"/>
                </a:tc>
                <a:extLst>
                  <a:ext uri="{0D108BD9-81ED-4DB2-BD59-A6C34878D82A}">
                    <a16:rowId xmlns:a16="http://schemas.microsoft.com/office/drawing/2014/main" xmlns="" val="1626051181"/>
                  </a:ext>
                </a:extLst>
              </a:tr>
              <a:tr h="469054">
                <a:tc>
                  <a:txBody>
                    <a:bodyPr/>
                    <a:lstStyle/>
                    <a:p>
                      <a:pPr algn="ctr"/>
                      <a:r>
                        <a:rPr lang="en-US" dirty="0"/>
                        <a:t>LS</a:t>
                      </a:r>
                      <a:endParaRPr lang="en-GB" dirty="0"/>
                    </a:p>
                  </a:txBody>
                  <a:tcPr anchor="ctr"/>
                </a:tc>
                <a:tc>
                  <a:txBody>
                    <a:bodyPr/>
                    <a:lstStyle/>
                    <a:p>
                      <a:pPr algn="ctr"/>
                      <a:r>
                        <a:rPr lang="en-US" dirty="0"/>
                        <a:t>23 W</a:t>
                      </a:r>
                      <a:endParaRPr lang="en-GB" dirty="0"/>
                    </a:p>
                  </a:txBody>
                  <a:tcPr anchor="ctr"/>
                </a:tc>
                <a:extLst>
                  <a:ext uri="{0D108BD9-81ED-4DB2-BD59-A6C34878D82A}">
                    <a16:rowId xmlns:a16="http://schemas.microsoft.com/office/drawing/2014/main" xmlns="" val="1624066622"/>
                  </a:ext>
                </a:extLst>
              </a:tr>
              <a:tr h="370840">
                <a:tc>
                  <a:txBody>
                    <a:bodyPr/>
                    <a:lstStyle/>
                    <a:p>
                      <a:pPr algn="ctr"/>
                      <a:r>
                        <a:rPr lang="en-US" dirty="0"/>
                        <a:t>TS</a:t>
                      </a:r>
                      <a:endParaRPr lang="en-GB" dirty="0"/>
                    </a:p>
                  </a:txBody>
                  <a:tcPr anchor="ctr"/>
                </a:tc>
                <a:tc>
                  <a:txBody>
                    <a:bodyPr/>
                    <a:lstStyle/>
                    <a:p>
                      <a:pPr algn="ctr"/>
                      <a:r>
                        <a:rPr lang="en-US" dirty="0"/>
                        <a:t>60 W</a:t>
                      </a:r>
                      <a:endParaRPr lang="en-GB" dirty="0"/>
                    </a:p>
                  </a:txBody>
                  <a:tcPr anchor="ctr"/>
                </a:tc>
                <a:extLst>
                  <a:ext uri="{0D108BD9-81ED-4DB2-BD59-A6C34878D82A}">
                    <a16:rowId xmlns:a16="http://schemas.microsoft.com/office/drawing/2014/main" xmlns="" val="1109015166"/>
                  </a:ext>
                </a:extLst>
              </a:tr>
              <a:tr h="370840">
                <a:tc>
                  <a:txBody>
                    <a:bodyPr/>
                    <a:lstStyle/>
                    <a:p>
                      <a:pPr algn="ctr"/>
                      <a:r>
                        <a:rPr lang="en-US" dirty="0"/>
                        <a:t>SS</a:t>
                      </a:r>
                      <a:endParaRPr lang="en-GB" dirty="0"/>
                    </a:p>
                  </a:txBody>
                  <a:tcPr anchor="ctr"/>
                </a:tc>
                <a:tc>
                  <a:txBody>
                    <a:bodyPr/>
                    <a:lstStyle/>
                    <a:p>
                      <a:pPr algn="ctr"/>
                      <a:r>
                        <a:rPr lang="en-US" dirty="0"/>
                        <a:t>100 W</a:t>
                      </a:r>
                      <a:endParaRPr lang="en-GB" dirty="0"/>
                    </a:p>
                  </a:txBody>
                  <a:tcPr anchor="ctr"/>
                </a:tc>
                <a:extLst>
                  <a:ext uri="{0D108BD9-81ED-4DB2-BD59-A6C34878D82A}">
                    <a16:rowId xmlns:a16="http://schemas.microsoft.com/office/drawing/2014/main" xmlns="" val="3493233850"/>
                  </a:ext>
                </a:extLst>
              </a:tr>
              <a:tr h="370840">
                <a:tc>
                  <a:txBody>
                    <a:bodyPr/>
                    <a:lstStyle/>
                    <a:p>
                      <a:pPr algn="ctr"/>
                      <a:r>
                        <a:rPr lang="en-US" dirty="0"/>
                        <a:t>FA</a:t>
                      </a:r>
                      <a:endParaRPr lang="en-GB" dirty="0"/>
                    </a:p>
                  </a:txBody>
                  <a:tcPr anchor="ctr"/>
                </a:tc>
                <a:tc>
                  <a:txBody>
                    <a:bodyPr/>
                    <a:lstStyle/>
                    <a:p>
                      <a:pPr algn="ctr"/>
                      <a:r>
                        <a:rPr lang="en-US" dirty="0"/>
                        <a:t>100 W</a:t>
                      </a:r>
                      <a:endParaRPr lang="en-GB" dirty="0"/>
                    </a:p>
                  </a:txBody>
                  <a:tcPr anchor="ctr"/>
                </a:tc>
                <a:extLst>
                  <a:ext uri="{0D108BD9-81ED-4DB2-BD59-A6C34878D82A}">
                    <a16:rowId xmlns:a16="http://schemas.microsoft.com/office/drawing/2014/main" xmlns="" val="603944962"/>
                  </a:ext>
                </a:extLst>
              </a:tr>
              <a:tr h="370840">
                <a:tc>
                  <a:txBody>
                    <a:bodyPr/>
                    <a:lstStyle/>
                    <a:p>
                      <a:pPr algn="ctr"/>
                      <a:r>
                        <a:rPr lang="en-US" dirty="0"/>
                        <a:t>FB</a:t>
                      </a:r>
                      <a:endParaRPr lang="en-GB" dirty="0"/>
                    </a:p>
                  </a:txBody>
                  <a:tcPr anchor="ctr"/>
                </a:tc>
                <a:tc>
                  <a:txBody>
                    <a:bodyPr/>
                    <a:lstStyle/>
                    <a:p>
                      <a:pPr algn="ctr"/>
                      <a:r>
                        <a:rPr lang="en-US" dirty="0"/>
                        <a:t>75 W</a:t>
                      </a:r>
                      <a:endParaRPr lang="en-GB" dirty="0"/>
                    </a:p>
                  </a:txBody>
                  <a:tcPr anchor="ctr"/>
                </a:tc>
                <a:extLst>
                  <a:ext uri="{0D108BD9-81ED-4DB2-BD59-A6C34878D82A}">
                    <a16:rowId xmlns:a16="http://schemas.microsoft.com/office/drawing/2014/main" xmlns="" val="644421130"/>
                  </a:ext>
                </a:extLst>
              </a:tr>
              <a:tr h="370840">
                <a:tc>
                  <a:txBody>
                    <a:bodyPr/>
                    <a:lstStyle/>
                    <a:p>
                      <a:pPr algn="ctr"/>
                      <a:r>
                        <a:rPr lang="en-US" dirty="0"/>
                        <a:t>S</a:t>
                      </a:r>
                      <a:endParaRPr lang="en-GB" dirty="0"/>
                    </a:p>
                  </a:txBody>
                  <a:tcPr anchor="ctr"/>
                </a:tc>
                <a:tc>
                  <a:txBody>
                    <a:bodyPr/>
                    <a:lstStyle/>
                    <a:p>
                      <a:pPr algn="ctr"/>
                      <a:r>
                        <a:rPr lang="en-US" dirty="0"/>
                        <a:t>100 W</a:t>
                      </a:r>
                      <a:endParaRPr lang="en-GB" dirty="0"/>
                    </a:p>
                  </a:txBody>
                  <a:tcPr anchor="ctr"/>
                </a:tc>
                <a:extLst>
                  <a:ext uri="{0D108BD9-81ED-4DB2-BD59-A6C34878D82A}">
                    <a16:rowId xmlns:a16="http://schemas.microsoft.com/office/drawing/2014/main" xmlns="" val="2966884788"/>
                  </a:ext>
                </a:extLst>
              </a:tr>
              <a:tr h="370840">
                <a:tc>
                  <a:txBody>
                    <a:bodyPr/>
                    <a:lstStyle/>
                    <a:p>
                      <a:pPr algn="ctr"/>
                      <a:r>
                        <a:rPr lang="en-US" dirty="0"/>
                        <a:t>D</a:t>
                      </a:r>
                      <a:endParaRPr lang="en-GB" dirty="0"/>
                    </a:p>
                  </a:txBody>
                  <a:tcPr anchor="ctr"/>
                </a:tc>
                <a:tc>
                  <a:txBody>
                    <a:bodyPr/>
                    <a:lstStyle/>
                    <a:p>
                      <a:pPr algn="ctr"/>
                      <a:r>
                        <a:rPr lang="en-US" dirty="0"/>
                        <a:t>50 W</a:t>
                      </a:r>
                      <a:endParaRPr lang="en-GB" dirty="0"/>
                    </a:p>
                  </a:txBody>
                  <a:tcPr anchor="ctr"/>
                </a:tc>
                <a:extLst>
                  <a:ext uri="{0D108BD9-81ED-4DB2-BD59-A6C34878D82A}">
                    <a16:rowId xmlns:a16="http://schemas.microsoft.com/office/drawing/2014/main" xmlns="" val="2076477015"/>
                  </a:ext>
                </a:extLst>
              </a:tr>
            </a:tbl>
          </a:graphicData>
        </a:graphic>
      </p:graphicFrame>
      <p:sp>
        <p:nvSpPr>
          <p:cNvPr id="4" name="TextBox 3">
            <a:extLst>
              <a:ext uri="{FF2B5EF4-FFF2-40B4-BE49-F238E27FC236}">
                <a16:creationId xmlns:a16="http://schemas.microsoft.com/office/drawing/2014/main" xmlns="" id="{410EECB3-12A1-4A78-B730-C750836BE058}"/>
              </a:ext>
            </a:extLst>
          </p:cNvPr>
          <p:cNvSpPr txBox="1"/>
          <p:nvPr/>
        </p:nvSpPr>
        <p:spPr>
          <a:xfrm>
            <a:off x="4165600" y="865005"/>
            <a:ext cx="2844165" cy="584775"/>
          </a:xfrm>
          <a:prstGeom prst="rect">
            <a:avLst/>
          </a:prstGeom>
          <a:noFill/>
        </p:spPr>
        <p:txBody>
          <a:bodyPr wrap="square" rtlCol="0">
            <a:spAutoFit/>
          </a:bodyPr>
          <a:lstStyle/>
          <a:p>
            <a:r>
              <a:rPr lang="en-US" sz="3200" b="1" i="1" dirty="0"/>
              <a:t>Rated Powers:</a:t>
            </a:r>
            <a:endParaRPr lang="en-GB" sz="3200" b="1" i="1" dirty="0"/>
          </a:p>
        </p:txBody>
      </p:sp>
      <p:sp>
        <p:nvSpPr>
          <p:cNvPr id="8" name="Slide Number Placeholder 7">
            <a:extLst>
              <a:ext uri="{FF2B5EF4-FFF2-40B4-BE49-F238E27FC236}">
                <a16:creationId xmlns:a16="http://schemas.microsoft.com/office/drawing/2014/main" xmlns="" id="{64CC29A8-8025-446D-8032-562619136651}"/>
              </a:ext>
            </a:extLst>
          </p:cNvPr>
          <p:cNvSpPr>
            <a:spLocks noGrp="1"/>
          </p:cNvSpPr>
          <p:nvPr>
            <p:ph type="sldNum" sz="quarter" idx="12"/>
          </p:nvPr>
        </p:nvSpPr>
        <p:spPr/>
        <p:txBody>
          <a:bodyPr/>
          <a:lstStyle/>
          <a:p>
            <a:fld id="{2B8316FF-0C02-48DE-86DE-5DBAA1AD2002}" type="slidenum">
              <a:rPr lang="en-GB" smtClean="0"/>
              <a:pPr/>
              <a:t>18</a:t>
            </a:fld>
            <a:endParaRPr lang="en-GB" dirty="0"/>
          </a:p>
        </p:txBody>
      </p:sp>
      <p:sp>
        <p:nvSpPr>
          <p:cNvPr id="5" name="TextBox 4">
            <a:extLst>
              <a:ext uri="{FF2B5EF4-FFF2-40B4-BE49-F238E27FC236}">
                <a16:creationId xmlns:a16="http://schemas.microsoft.com/office/drawing/2014/main" xmlns="" id="{7D5BA1B2-2E67-93D7-19EE-BA932A37D4E9}"/>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306700153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10EECB3-12A1-4A78-B730-C750836BE058}"/>
              </a:ext>
            </a:extLst>
          </p:cNvPr>
          <p:cNvSpPr txBox="1"/>
          <p:nvPr/>
        </p:nvSpPr>
        <p:spPr>
          <a:xfrm>
            <a:off x="162559" y="256268"/>
            <a:ext cx="8768081" cy="584775"/>
          </a:xfrm>
          <a:prstGeom prst="rect">
            <a:avLst/>
          </a:prstGeom>
          <a:noFill/>
        </p:spPr>
        <p:txBody>
          <a:bodyPr wrap="square" rtlCol="0">
            <a:spAutoFit/>
          </a:bodyPr>
          <a:lstStyle/>
          <a:p>
            <a:r>
              <a:rPr lang="en-US" sz="3200" b="1" i="1" dirty="0"/>
              <a:t>Calculations for Switchboards (Ground Floor):</a:t>
            </a:r>
            <a:endParaRPr lang="en-GB" sz="3200" b="1" i="1" dirty="0"/>
          </a:p>
        </p:txBody>
      </p:sp>
      <p:sp>
        <p:nvSpPr>
          <p:cNvPr id="9" name="Slide Number Placeholder 8">
            <a:extLst>
              <a:ext uri="{FF2B5EF4-FFF2-40B4-BE49-F238E27FC236}">
                <a16:creationId xmlns:a16="http://schemas.microsoft.com/office/drawing/2014/main" xmlns="" id="{FF194317-BFB6-4EE6-9C51-260D88D8BE5D}"/>
              </a:ext>
            </a:extLst>
          </p:cNvPr>
          <p:cNvSpPr>
            <a:spLocks noGrp="1"/>
          </p:cNvSpPr>
          <p:nvPr>
            <p:ph type="sldNum" sz="quarter" idx="12"/>
          </p:nvPr>
        </p:nvSpPr>
        <p:spPr/>
        <p:txBody>
          <a:bodyPr/>
          <a:lstStyle/>
          <a:p>
            <a:fld id="{2B8316FF-0C02-48DE-86DE-5DBAA1AD2002}" type="slidenum">
              <a:rPr lang="en-GB" smtClean="0"/>
              <a:pPr/>
              <a:t>19</a:t>
            </a:fld>
            <a:endParaRPr lang="en-GB" dirty="0"/>
          </a:p>
        </p:txBody>
      </p:sp>
      <mc:AlternateContent xmlns:mc="http://schemas.openxmlformats.org/markup-compatibility/2006" xmlns:a14="http://schemas.microsoft.com/office/drawing/2010/main">
        <mc:Choice Requires="a14">
          <p:sp>
            <p:nvSpPr>
              <p:cNvPr id="3" name="TextBox 2"/>
              <p:cNvSpPr txBox="1"/>
              <p:nvPr/>
            </p:nvSpPr>
            <p:spPr>
              <a:xfrm>
                <a:off x="596766" y="908418"/>
                <a:ext cx="5486400" cy="5431936"/>
              </a:xfrm>
              <a:prstGeom prst="rect">
                <a:avLst/>
              </a:prstGeom>
              <a:noFill/>
            </p:spPr>
            <p:txBody>
              <a:bodyPr wrap="square" rtlCol="0">
                <a:spAutoFit/>
              </a:bodyPr>
              <a:lstStyle/>
              <a:p>
                <a:r>
                  <a:rPr lang="en-US" dirty="0"/>
                  <a:t>CKT 1:</a:t>
                </a:r>
              </a:p>
              <a:p>
                <a:r>
                  <a:rPr lang="en-US" dirty="0"/>
                  <a:t>CKT 1 load = 465 W </a:t>
                </a:r>
              </a:p>
              <a:p>
                <a:r>
                  <a:rPr lang="en-US" dirty="0"/>
                  <a:t>I = </a:t>
                </a:r>
                <a14:m>
                  <m:oMath xmlns:m="http://schemas.openxmlformats.org/officeDocument/2006/math">
                    <m:f>
                      <m:fPr>
                        <m:ctrlPr>
                          <a:rPr lang="en-US" i="1">
                            <a:latin typeface="Cambria Math"/>
                          </a:rPr>
                        </m:ctrlPr>
                      </m:fPr>
                      <m:num>
                        <m:r>
                          <a:rPr lang="en-US" i="1">
                            <a:latin typeface="Cambria Math" panose="02040503050406030204" pitchFamily="18" charset="0"/>
                          </a:rPr>
                          <m:t>45+100+60+60+100+100</m:t>
                        </m:r>
                      </m:num>
                      <m:den>
                        <m:r>
                          <a:rPr lang="en-US" i="1">
                            <a:latin typeface="Cambria Math" panose="02040503050406030204" pitchFamily="18" charset="0"/>
                          </a:rPr>
                          <m:t>220∗0.8</m:t>
                        </m:r>
                      </m:den>
                    </m:f>
                  </m:oMath>
                </a14:m>
                <a:r>
                  <a:rPr lang="en-US" dirty="0"/>
                  <a:t> = 2.641 A</a:t>
                </a:r>
              </a:p>
              <a:p>
                <a:r>
                  <a:rPr lang="en-US" dirty="0"/>
                  <a:t> </a:t>
                </a:r>
              </a:p>
              <a:p>
                <a:r>
                  <a:rPr lang="en-US" dirty="0"/>
                  <a:t>So, 2 x 1.5 </a:t>
                </a:r>
                <a:r>
                  <a:rPr lang="en-US" dirty="0" err="1"/>
                  <a:t>rm</a:t>
                </a:r>
                <a:r>
                  <a:rPr lang="en-US" dirty="0"/>
                  <a:t> BYM + 1.5 </a:t>
                </a:r>
                <a:r>
                  <a:rPr lang="en-US" dirty="0" err="1"/>
                  <a:t>rm</a:t>
                </a:r>
                <a:r>
                  <a:rPr lang="en-US" dirty="0"/>
                  <a:t> BYA ECC are used</a:t>
                </a:r>
              </a:p>
              <a:p>
                <a:r>
                  <a:rPr lang="en-US" dirty="0"/>
                  <a:t/>
                </a:r>
                <a:br>
                  <a:rPr lang="en-US" dirty="0"/>
                </a:br>
                <a:r>
                  <a:rPr lang="en-US" dirty="0"/>
                  <a:t>CKT 2:</a:t>
                </a:r>
              </a:p>
              <a:p>
                <a:r>
                  <a:rPr lang="en-US" dirty="0"/>
                  <a:t>CKT 2 load = 420 W</a:t>
                </a:r>
              </a:p>
              <a:p>
                <a:r>
                  <a:rPr lang="en-US" dirty="0"/>
                  <a:t>I = </a:t>
                </a:r>
                <a14:m>
                  <m:oMath xmlns:m="http://schemas.openxmlformats.org/officeDocument/2006/math">
                    <m:f>
                      <m:fPr>
                        <m:ctrlPr>
                          <a:rPr lang="en-US" i="1">
                            <a:latin typeface="Cambria Math"/>
                          </a:rPr>
                        </m:ctrlPr>
                      </m:fPr>
                      <m:num>
                        <m:r>
                          <a:rPr lang="en-US" i="1">
                            <a:latin typeface="Cambria Math" panose="02040503050406030204" pitchFamily="18" charset="0"/>
                          </a:rPr>
                          <m:t>100+60+60+100+100</m:t>
                        </m:r>
                      </m:num>
                      <m:den>
                        <m:r>
                          <a:rPr lang="en-US" i="1">
                            <a:latin typeface="Cambria Math" panose="02040503050406030204" pitchFamily="18" charset="0"/>
                          </a:rPr>
                          <m:t>220∗0.8</m:t>
                        </m:r>
                      </m:den>
                    </m:f>
                  </m:oMath>
                </a14:m>
                <a:r>
                  <a:rPr lang="en-US" dirty="0"/>
                  <a:t> = 2.38 A</a:t>
                </a:r>
              </a:p>
              <a:p>
                <a:r>
                  <a:rPr lang="en-US" dirty="0"/>
                  <a:t> </a:t>
                </a:r>
              </a:p>
              <a:p>
                <a:r>
                  <a:rPr lang="en-US" dirty="0"/>
                  <a:t>So, 2 x 1.5 </a:t>
                </a:r>
                <a:r>
                  <a:rPr lang="en-US" dirty="0" err="1"/>
                  <a:t>rm</a:t>
                </a:r>
                <a:r>
                  <a:rPr lang="en-US" dirty="0"/>
                  <a:t> BYM + 1.5 </a:t>
                </a:r>
                <a:r>
                  <a:rPr lang="en-US" dirty="0" err="1"/>
                  <a:t>rm</a:t>
                </a:r>
                <a:r>
                  <a:rPr lang="en-US" dirty="0"/>
                  <a:t> BYA ECC are used</a:t>
                </a:r>
              </a:p>
              <a:p>
                <a:endParaRPr lang="en-US" dirty="0"/>
              </a:p>
              <a:p>
                <a:r>
                  <a:rPr lang="en-US" dirty="0"/>
                  <a:t>CKT 3:</a:t>
                </a:r>
              </a:p>
              <a:p>
                <a:r>
                  <a:rPr lang="en-US" dirty="0"/>
                  <a:t>CKT 3 load = </a:t>
                </a:r>
                <a:r>
                  <a:rPr lang="en-US" dirty="0" smtClean="0"/>
                  <a:t>103 </a:t>
                </a:r>
                <a:r>
                  <a:rPr lang="en-US" dirty="0"/>
                  <a:t>W</a:t>
                </a:r>
              </a:p>
              <a:p>
                <a:r>
                  <a:rPr lang="en-US" dirty="0"/>
                  <a:t>I = </a:t>
                </a:r>
                <a14:m>
                  <m:oMath xmlns:m="http://schemas.openxmlformats.org/officeDocument/2006/math">
                    <m:f>
                      <m:fPr>
                        <m:ctrlPr>
                          <a:rPr lang="en-US" i="1">
                            <a:latin typeface="Cambria Math"/>
                          </a:rPr>
                        </m:ctrlPr>
                      </m:fPr>
                      <m:num>
                        <m:r>
                          <a:rPr lang="en-US" i="1">
                            <a:latin typeface="Cambria Math"/>
                          </a:rPr>
                          <m:t>23+40+40</m:t>
                        </m:r>
                      </m:num>
                      <m:den>
                        <m:r>
                          <a:rPr lang="en-US" i="1">
                            <a:latin typeface="Cambria Math"/>
                          </a:rPr>
                          <m:t>220∗0.8</m:t>
                        </m:r>
                      </m:den>
                    </m:f>
                  </m:oMath>
                </a14:m>
                <a:r>
                  <a:rPr lang="en-US" dirty="0"/>
                  <a:t> = </a:t>
                </a:r>
                <a:r>
                  <a:rPr lang="en-US" dirty="0" smtClean="0"/>
                  <a:t>0.585 </a:t>
                </a:r>
                <a:r>
                  <a:rPr lang="en-US" dirty="0"/>
                  <a:t>A</a:t>
                </a:r>
              </a:p>
              <a:p>
                <a:r>
                  <a:rPr lang="en-US" dirty="0"/>
                  <a:t> </a:t>
                </a:r>
              </a:p>
              <a:p>
                <a:r>
                  <a:rPr lang="en-US" dirty="0"/>
                  <a:t>So, 2 x 1.5 </a:t>
                </a:r>
                <a:r>
                  <a:rPr lang="en-US" dirty="0" err="1"/>
                  <a:t>rm</a:t>
                </a:r>
                <a:r>
                  <a:rPr lang="en-US" dirty="0"/>
                  <a:t> BYM + 1.5 </a:t>
                </a:r>
                <a:r>
                  <a:rPr lang="en-US" dirty="0" err="1"/>
                  <a:t>rm</a:t>
                </a:r>
                <a:r>
                  <a:rPr lang="en-US" dirty="0"/>
                  <a:t> BYA ECC are used</a:t>
                </a:r>
              </a:p>
              <a:p>
                <a:r>
                  <a:rPr lang="en-US" dirty="0"/>
                  <a:t> </a:t>
                </a:r>
              </a:p>
            </p:txBody>
          </p:sp>
        </mc:Choice>
        <mc:Fallback xmlns="">
          <p:sp>
            <p:nvSpPr>
              <p:cNvPr id="3" name="TextBox 2"/>
              <p:cNvSpPr txBox="1">
                <a:spLocks noRot="1" noChangeAspect="1" noMove="1" noResize="1" noEditPoints="1" noAdjustHandles="1" noChangeArrowheads="1" noChangeShapeType="1" noTextEdit="1"/>
              </p:cNvSpPr>
              <p:nvPr/>
            </p:nvSpPr>
            <p:spPr>
              <a:xfrm>
                <a:off x="596766" y="908418"/>
                <a:ext cx="5486400" cy="5431936"/>
              </a:xfrm>
              <a:prstGeom prst="rect">
                <a:avLst/>
              </a:prstGeom>
              <a:blipFill rotWithShape="1">
                <a:blip r:embed="rId2"/>
                <a:stretch>
                  <a:fillRect l="-1000" t="-561" b="-89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a:xfrm>
                <a:off x="6506675" y="972160"/>
                <a:ext cx="4428072" cy="3649461"/>
              </a:xfrm>
              <a:prstGeom prst="rect">
                <a:avLst/>
              </a:prstGeom>
              <a:noFill/>
            </p:spPr>
            <p:txBody>
              <a:bodyPr wrap="none" rtlCol="0">
                <a:spAutoFit/>
              </a:bodyPr>
              <a:lstStyle/>
              <a:p>
                <a:r>
                  <a:rPr lang="en-US" dirty="0"/>
                  <a:t>CKT 4:</a:t>
                </a:r>
              </a:p>
              <a:p>
                <a:r>
                  <a:rPr lang="en-US" dirty="0"/>
                  <a:t>CKT 4 load </a:t>
                </a:r>
                <a:r>
                  <a:rPr lang="en-US" dirty="0" smtClean="0"/>
                  <a:t>= 207 </a:t>
                </a:r>
                <a:r>
                  <a:rPr lang="en-US" dirty="0"/>
                  <a:t>W</a:t>
                </a:r>
              </a:p>
              <a:p>
                <a:r>
                  <a:rPr lang="en-US" dirty="0"/>
                  <a:t>I = </a:t>
                </a:r>
                <a14:m>
                  <m:oMath xmlns:m="http://schemas.openxmlformats.org/officeDocument/2006/math">
                    <m:f>
                      <m:fPr>
                        <m:ctrlPr>
                          <a:rPr lang="en-US" i="1">
                            <a:latin typeface="Cambria Math"/>
                          </a:rPr>
                        </m:ctrlPr>
                      </m:fPr>
                      <m:num>
                        <m:r>
                          <a:rPr lang="en-US" i="1">
                            <a:latin typeface="Cambria Math"/>
                          </a:rPr>
                          <m:t>9∗23</m:t>
                        </m:r>
                      </m:num>
                      <m:den>
                        <m:r>
                          <a:rPr lang="en-US" i="1">
                            <a:latin typeface="Cambria Math"/>
                          </a:rPr>
                          <m:t>220∗0.8</m:t>
                        </m:r>
                      </m:den>
                    </m:f>
                  </m:oMath>
                </a14:m>
                <a:r>
                  <a:rPr lang="en-US" dirty="0"/>
                  <a:t> = </a:t>
                </a:r>
                <a:r>
                  <a:rPr lang="en-US" dirty="0" smtClean="0"/>
                  <a:t>1.176 </a:t>
                </a:r>
                <a:r>
                  <a:rPr lang="en-US" dirty="0"/>
                  <a:t>A</a:t>
                </a:r>
              </a:p>
              <a:p>
                <a:r>
                  <a:rPr lang="en-US" dirty="0"/>
                  <a:t> </a:t>
                </a:r>
              </a:p>
              <a:p>
                <a:r>
                  <a:rPr lang="en-US" dirty="0"/>
                  <a:t>So, 2 x 1.5 </a:t>
                </a:r>
                <a:r>
                  <a:rPr lang="en-US" dirty="0" err="1"/>
                  <a:t>rm</a:t>
                </a:r>
                <a:r>
                  <a:rPr lang="en-US" dirty="0"/>
                  <a:t> BYM + 1.5 </a:t>
                </a:r>
                <a:r>
                  <a:rPr lang="en-US" dirty="0" err="1"/>
                  <a:t>rm</a:t>
                </a:r>
                <a:r>
                  <a:rPr lang="en-US" dirty="0"/>
                  <a:t> BYA ECC are used</a:t>
                </a:r>
              </a:p>
              <a:p>
                <a:r>
                  <a:rPr lang="en-US" dirty="0"/>
                  <a:t> </a:t>
                </a:r>
              </a:p>
              <a:p>
                <a:r>
                  <a:rPr lang="en-US" dirty="0"/>
                  <a:t>CKT 5:</a:t>
                </a:r>
              </a:p>
              <a:p>
                <a:r>
                  <a:rPr lang="en-US" dirty="0"/>
                  <a:t>CKT 5 load = </a:t>
                </a:r>
                <a:r>
                  <a:rPr lang="en-US" dirty="0" smtClean="0"/>
                  <a:t>184 </a:t>
                </a:r>
                <a:r>
                  <a:rPr lang="en-US" dirty="0"/>
                  <a:t>W</a:t>
                </a:r>
              </a:p>
              <a:p>
                <a:r>
                  <a:rPr lang="en-US" dirty="0"/>
                  <a:t>I = </a:t>
                </a:r>
                <a14:m>
                  <m:oMath xmlns:m="http://schemas.openxmlformats.org/officeDocument/2006/math">
                    <m:f>
                      <m:fPr>
                        <m:ctrlPr>
                          <a:rPr lang="en-US" i="1">
                            <a:latin typeface="Cambria Math"/>
                          </a:rPr>
                        </m:ctrlPr>
                      </m:fPr>
                      <m:num>
                        <m:r>
                          <a:rPr lang="en-US" i="1">
                            <a:latin typeface="Cambria Math"/>
                          </a:rPr>
                          <m:t>8∗23</m:t>
                        </m:r>
                      </m:num>
                      <m:den>
                        <m:r>
                          <a:rPr lang="en-US" i="1">
                            <a:latin typeface="Cambria Math"/>
                          </a:rPr>
                          <m:t>220∗0.8</m:t>
                        </m:r>
                      </m:den>
                    </m:f>
                  </m:oMath>
                </a14:m>
                <a:r>
                  <a:rPr lang="en-US" dirty="0"/>
                  <a:t> = </a:t>
                </a:r>
                <a:r>
                  <a:rPr lang="en-US" dirty="0" smtClean="0"/>
                  <a:t>1.045 </a:t>
                </a:r>
                <a:r>
                  <a:rPr lang="en-US" dirty="0"/>
                  <a:t>A</a:t>
                </a:r>
              </a:p>
              <a:p>
                <a:r>
                  <a:rPr lang="en-US" dirty="0"/>
                  <a:t> </a:t>
                </a:r>
              </a:p>
              <a:p>
                <a:r>
                  <a:rPr lang="en-US" dirty="0"/>
                  <a:t>So, 2 x 1.5 </a:t>
                </a:r>
                <a:r>
                  <a:rPr lang="en-US" dirty="0" err="1"/>
                  <a:t>rm</a:t>
                </a:r>
                <a:r>
                  <a:rPr lang="en-US" dirty="0"/>
                  <a:t> BYM + 1.5 </a:t>
                </a:r>
                <a:r>
                  <a:rPr lang="en-US" dirty="0" err="1"/>
                  <a:t>rm</a:t>
                </a:r>
                <a:r>
                  <a:rPr lang="en-US" dirty="0"/>
                  <a:t> BYA ECC are used</a:t>
                </a:r>
              </a:p>
              <a:p>
                <a:endParaRPr lang="en-US" dirty="0"/>
              </a:p>
            </p:txBody>
          </p:sp>
        </mc:Choice>
        <mc:Fallback xmlns="">
          <p:sp>
            <p:nvSpPr>
              <p:cNvPr id="10" name="TextBox 9"/>
              <p:cNvSpPr txBox="1">
                <a:spLocks noRot="1" noChangeAspect="1" noMove="1" noResize="1" noEditPoints="1" noAdjustHandles="1" noChangeArrowheads="1" noChangeShapeType="1" noTextEdit="1"/>
              </p:cNvSpPr>
              <p:nvPr/>
            </p:nvSpPr>
            <p:spPr>
              <a:xfrm>
                <a:off x="6506675" y="972160"/>
                <a:ext cx="4428072" cy="3649461"/>
              </a:xfrm>
              <a:prstGeom prst="rect">
                <a:avLst/>
              </a:prstGeom>
              <a:blipFill rotWithShape="1">
                <a:blip r:embed="rId3"/>
                <a:stretch>
                  <a:fillRect l="-1100" t="-835" r="-1513" b="-1669"/>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xmlns="" id="{4BDFD65A-F2B0-DD70-027B-5FF409B02AB8}"/>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8377163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8C5DB7A-4F15-4DC1-A6C5-6973CC0D9F9A}"/>
              </a:ext>
            </a:extLst>
          </p:cNvPr>
          <p:cNvSpPr>
            <a:spLocks noGrp="1"/>
          </p:cNvSpPr>
          <p:nvPr>
            <p:ph type="title"/>
          </p:nvPr>
        </p:nvSpPr>
        <p:spPr/>
        <p:txBody>
          <a:bodyPr/>
          <a:lstStyle/>
          <a:p>
            <a:r>
              <a:rPr lang="en-US" dirty="0"/>
              <a:t>Ground Floor Plan</a:t>
            </a:r>
            <a:endParaRPr lang="en-GB" dirty="0"/>
          </a:p>
        </p:txBody>
      </p:sp>
      <p:graphicFrame>
        <p:nvGraphicFramePr>
          <p:cNvPr id="4" name="Diagram 3">
            <a:extLst>
              <a:ext uri="{FF2B5EF4-FFF2-40B4-BE49-F238E27FC236}">
                <a16:creationId xmlns:a16="http://schemas.microsoft.com/office/drawing/2014/main" xmlns="" id="{3EAF4442-BDEC-4122-A88C-D17C0562A4D8}"/>
              </a:ext>
            </a:extLst>
          </p:cNvPr>
          <p:cNvGraphicFramePr/>
          <p:nvPr>
            <p:extLst>
              <p:ext uri="{D42A27DB-BD31-4B8C-83A1-F6EECF244321}">
                <p14:modId xmlns:p14="http://schemas.microsoft.com/office/powerpoint/2010/main" val="964601465"/>
              </p:ext>
            </p:extLst>
          </p:nvPr>
        </p:nvGraphicFramePr>
        <p:xfrm>
          <a:off x="-1615440" y="684797"/>
          <a:ext cx="8614875" cy="54884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Slide Number Placeholder 8">
            <a:extLst>
              <a:ext uri="{FF2B5EF4-FFF2-40B4-BE49-F238E27FC236}">
                <a16:creationId xmlns:a16="http://schemas.microsoft.com/office/drawing/2014/main" xmlns="" id="{6EB74ACE-FE56-41B2-BB10-156482DDFB9A}"/>
              </a:ext>
            </a:extLst>
          </p:cNvPr>
          <p:cNvSpPr>
            <a:spLocks noGrp="1"/>
          </p:cNvSpPr>
          <p:nvPr>
            <p:ph type="sldNum" sz="quarter" idx="12"/>
          </p:nvPr>
        </p:nvSpPr>
        <p:spPr/>
        <p:txBody>
          <a:bodyPr/>
          <a:lstStyle/>
          <a:p>
            <a:fld id="{2B8316FF-0C02-48DE-86DE-5DBAA1AD2002}" type="slidenum">
              <a:rPr lang="en-GB" smtClean="0"/>
              <a:pPr/>
              <a:t>2</a:t>
            </a:fld>
            <a:endParaRPr lang="en-GB" dirty="0"/>
          </a:p>
        </p:txBody>
      </p:sp>
      <p:pic>
        <p:nvPicPr>
          <p:cNvPr id="4098"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38800" y="1257299"/>
            <a:ext cx="6311900" cy="43928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xmlns="" id="{A0CEA5CB-F643-0990-1493-6AD5C3EAA6BC}"/>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0979744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3F633A-EDEB-4AEB-B5A7-E3F046633E95}"/>
              </a:ext>
            </a:extLst>
          </p:cNvPr>
          <p:cNvSpPr>
            <a:spLocks noGrp="1"/>
          </p:cNvSpPr>
          <p:nvPr>
            <p:ph type="title"/>
          </p:nvPr>
        </p:nvSpPr>
        <p:spPr>
          <a:xfrm>
            <a:off x="162558" y="51121"/>
            <a:ext cx="12029441" cy="1046160"/>
          </a:xfrm>
        </p:spPr>
        <p:txBody>
          <a:bodyPr>
            <a:normAutofit/>
          </a:bodyPr>
          <a:lstStyle/>
          <a:p>
            <a:r>
              <a:rPr lang="en-US" dirty="0"/>
              <a:t>Summary of Switchboard Calculations (Ground Floor)</a:t>
            </a:r>
            <a:endParaRPr lang="en-GB" dirty="0"/>
          </a:p>
        </p:txBody>
      </p:sp>
      <p:sp>
        <p:nvSpPr>
          <p:cNvPr id="3" name="Slide Number Placeholder 2">
            <a:extLst>
              <a:ext uri="{FF2B5EF4-FFF2-40B4-BE49-F238E27FC236}">
                <a16:creationId xmlns:a16="http://schemas.microsoft.com/office/drawing/2014/main" xmlns="" id="{39A6AA3A-AB5B-4EFA-A7D4-608EC16A6B0A}"/>
              </a:ext>
            </a:extLst>
          </p:cNvPr>
          <p:cNvSpPr>
            <a:spLocks noGrp="1"/>
          </p:cNvSpPr>
          <p:nvPr>
            <p:ph type="sldNum" sz="quarter" idx="12"/>
          </p:nvPr>
        </p:nvSpPr>
        <p:spPr/>
        <p:txBody>
          <a:bodyPr/>
          <a:lstStyle/>
          <a:p>
            <a:fld id="{2B8316FF-0C02-48DE-86DE-5DBAA1AD2002}" type="slidenum">
              <a:rPr lang="en-GB" smtClean="0"/>
              <a:pPr/>
              <a:t>20</a:t>
            </a:fld>
            <a:endParaRPr lang="en-GB" dirty="0"/>
          </a:p>
        </p:txBody>
      </p:sp>
      <p:graphicFrame>
        <p:nvGraphicFramePr>
          <p:cNvPr id="5" name="Table 4">
            <a:extLst>
              <a:ext uri="{FF2B5EF4-FFF2-40B4-BE49-F238E27FC236}">
                <a16:creationId xmlns:a16="http://schemas.microsoft.com/office/drawing/2014/main" xmlns="" id="{B13A03EF-F677-4CAE-99EA-C0F1EA61BB79}"/>
              </a:ext>
            </a:extLst>
          </p:cNvPr>
          <p:cNvGraphicFramePr>
            <a:graphicFrameLocks noGrp="1"/>
          </p:cNvGraphicFramePr>
          <p:nvPr>
            <p:extLst>
              <p:ext uri="{D42A27DB-BD31-4B8C-83A1-F6EECF244321}">
                <p14:modId xmlns:p14="http://schemas.microsoft.com/office/powerpoint/2010/main" val="1655463336"/>
              </p:ext>
            </p:extLst>
          </p:nvPr>
        </p:nvGraphicFramePr>
        <p:xfrm>
          <a:off x="162558" y="915390"/>
          <a:ext cx="8107679" cy="2323254"/>
        </p:xfrm>
        <a:graphic>
          <a:graphicData uri="http://schemas.openxmlformats.org/drawingml/2006/table">
            <a:tbl>
              <a:tblPr firstRow="1" bandRow="1">
                <a:tableStyleId>{F5AB1C69-6EDB-4FF4-983F-18BD219EF322}</a:tableStyleId>
              </a:tblPr>
              <a:tblGrid>
                <a:gridCol w="2382953">
                  <a:extLst>
                    <a:ext uri="{9D8B030D-6E8A-4147-A177-3AD203B41FA5}">
                      <a16:colId xmlns:a16="http://schemas.microsoft.com/office/drawing/2014/main" xmlns="" val="389053930"/>
                    </a:ext>
                  </a:extLst>
                </a:gridCol>
                <a:gridCol w="2129147">
                  <a:extLst>
                    <a:ext uri="{9D8B030D-6E8A-4147-A177-3AD203B41FA5}">
                      <a16:colId xmlns:a16="http://schemas.microsoft.com/office/drawing/2014/main" xmlns="" val="1710760720"/>
                    </a:ext>
                  </a:extLst>
                </a:gridCol>
                <a:gridCol w="3595579">
                  <a:extLst>
                    <a:ext uri="{9D8B030D-6E8A-4147-A177-3AD203B41FA5}">
                      <a16:colId xmlns:a16="http://schemas.microsoft.com/office/drawing/2014/main" xmlns="" val="1898585292"/>
                    </a:ext>
                  </a:extLst>
                </a:gridCol>
              </a:tblGrid>
              <a:tr h="370840">
                <a:tc>
                  <a:txBody>
                    <a:bodyPr/>
                    <a:lstStyle/>
                    <a:p>
                      <a:pPr algn="ctr"/>
                      <a:r>
                        <a:rPr lang="en-US" dirty="0"/>
                        <a:t>Circuit</a:t>
                      </a:r>
                      <a:endParaRPr lang="en-GB" dirty="0"/>
                    </a:p>
                  </a:txBody>
                  <a:tcPr anchor="ctr"/>
                </a:tc>
                <a:tc>
                  <a:txBody>
                    <a:bodyPr/>
                    <a:lstStyle/>
                    <a:p>
                      <a:pPr algn="ctr"/>
                      <a:r>
                        <a:rPr lang="en-US" dirty="0"/>
                        <a:t>Current</a:t>
                      </a:r>
                      <a:endParaRPr lang="en-GB" dirty="0"/>
                    </a:p>
                  </a:txBody>
                  <a:tcPr anchor="ctr"/>
                </a:tc>
                <a:tc>
                  <a:txBody>
                    <a:bodyPr/>
                    <a:lstStyle/>
                    <a:p>
                      <a:pPr algn="ctr"/>
                      <a:r>
                        <a:rPr lang="en-US" dirty="0"/>
                        <a:t>Conduit</a:t>
                      </a:r>
                      <a:endParaRPr lang="en-GB" dirty="0"/>
                    </a:p>
                  </a:txBody>
                  <a:tcPr anchor="ctr"/>
                </a:tc>
                <a:extLst>
                  <a:ext uri="{0D108BD9-81ED-4DB2-BD59-A6C34878D82A}">
                    <a16:rowId xmlns:a16="http://schemas.microsoft.com/office/drawing/2014/main" xmlns="" val="236503215"/>
                  </a:ext>
                </a:extLst>
              </a:tr>
              <a:tr h="370840">
                <a:tc>
                  <a:txBody>
                    <a:bodyPr/>
                    <a:lstStyle/>
                    <a:p>
                      <a:pPr algn="ctr"/>
                      <a:r>
                        <a:rPr lang="en-US" dirty="0"/>
                        <a:t>1</a:t>
                      </a:r>
                      <a:endParaRPr lang="en-GB" dirty="0"/>
                    </a:p>
                  </a:txBody>
                  <a:tcPr anchor="ctr"/>
                </a:tc>
                <a:tc>
                  <a:txBody>
                    <a:bodyPr/>
                    <a:lstStyle/>
                    <a:p>
                      <a:pPr algn="ctr"/>
                      <a:r>
                        <a:rPr lang="en-US" dirty="0"/>
                        <a:t>2.641 A</a:t>
                      </a:r>
                      <a:endParaRPr lang="en-GB" dirty="0"/>
                    </a:p>
                  </a:txBody>
                  <a:tcPr anchor="ctr"/>
                </a:tc>
                <a:tc>
                  <a:txBody>
                    <a:bodyPr/>
                    <a:lstStyle/>
                    <a:p>
                      <a:pPr algn="ct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2662592322"/>
                  </a:ext>
                </a:extLst>
              </a:tr>
              <a:tr h="370840">
                <a:tc>
                  <a:txBody>
                    <a:bodyPr/>
                    <a:lstStyle/>
                    <a:p>
                      <a:pPr algn="ctr"/>
                      <a:r>
                        <a:rPr lang="en-US" dirty="0"/>
                        <a:t>2</a:t>
                      </a:r>
                      <a:endParaRPr lang="en-GB" dirty="0"/>
                    </a:p>
                  </a:txBody>
                  <a:tcPr anchor="ctr"/>
                </a:tc>
                <a:tc>
                  <a:txBody>
                    <a:bodyPr/>
                    <a:lstStyle/>
                    <a:p>
                      <a:pPr algn="ctr"/>
                      <a:r>
                        <a:rPr lang="en-US" dirty="0"/>
                        <a:t>2.38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2265971710"/>
                  </a:ext>
                </a:extLst>
              </a:tr>
              <a:tr h="370840">
                <a:tc>
                  <a:txBody>
                    <a:bodyPr/>
                    <a:lstStyle/>
                    <a:p>
                      <a:pPr algn="ctr"/>
                      <a:r>
                        <a:rPr lang="en-US" dirty="0"/>
                        <a:t>3</a:t>
                      </a:r>
                      <a:endParaRPr lang="en-GB" dirty="0"/>
                    </a:p>
                  </a:txBody>
                  <a:tcPr anchor="ctr"/>
                </a:tc>
                <a:tc>
                  <a:txBody>
                    <a:bodyPr/>
                    <a:lstStyle/>
                    <a:p>
                      <a:pPr algn="ctr"/>
                      <a:r>
                        <a:rPr lang="en-US" dirty="0"/>
                        <a:t>0.795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1626051181"/>
                  </a:ext>
                </a:extLst>
              </a:tr>
              <a:tr h="469054">
                <a:tc>
                  <a:txBody>
                    <a:bodyPr/>
                    <a:lstStyle/>
                    <a:p>
                      <a:pPr algn="ctr"/>
                      <a:r>
                        <a:rPr lang="en-US" dirty="0"/>
                        <a:t>4</a:t>
                      </a:r>
                      <a:endParaRPr lang="en-GB" dirty="0"/>
                    </a:p>
                  </a:txBody>
                  <a:tcPr anchor="ctr"/>
                </a:tc>
                <a:tc>
                  <a:txBody>
                    <a:bodyPr/>
                    <a:lstStyle/>
                    <a:p>
                      <a:pPr algn="ctr"/>
                      <a:r>
                        <a:rPr lang="en-US" dirty="0"/>
                        <a:t>1.023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1624066622"/>
                  </a:ext>
                </a:extLst>
              </a:tr>
              <a:tr h="370840">
                <a:tc>
                  <a:txBody>
                    <a:bodyPr/>
                    <a:lstStyle/>
                    <a:p>
                      <a:pPr algn="ctr"/>
                      <a:r>
                        <a:rPr lang="en-US" dirty="0"/>
                        <a:t>5</a:t>
                      </a:r>
                      <a:endParaRPr lang="en-GB" dirty="0"/>
                    </a:p>
                  </a:txBody>
                  <a:tcPr anchor="ctr"/>
                </a:tc>
                <a:tc>
                  <a:txBody>
                    <a:bodyPr/>
                    <a:lstStyle/>
                    <a:p>
                      <a:pPr algn="ctr"/>
                      <a:r>
                        <a:rPr lang="en-US" dirty="0"/>
                        <a:t>0.909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1109015166"/>
                  </a:ext>
                </a:extLst>
              </a:tr>
            </a:tbl>
          </a:graphicData>
        </a:graphic>
      </p:graphicFrame>
      <p:sp>
        <p:nvSpPr>
          <p:cNvPr id="8" name="TextBox 7">
            <a:extLst>
              <a:ext uri="{FF2B5EF4-FFF2-40B4-BE49-F238E27FC236}">
                <a16:creationId xmlns:a16="http://schemas.microsoft.com/office/drawing/2014/main" xmlns="" id="{D588C38D-A2E7-4402-B0B3-D5B35CB33B29}"/>
              </a:ext>
            </a:extLst>
          </p:cNvPr>
          <p:cNvSpPr txBox="1"/>
          <p:nvPr/>
        </p:nvSpPr>
        <p:spPr>
          <a:xfrm>
            <a:off x="162558" y="3326969"/>
            <a:ext cx="6370321" cy="584775"/>
          </a:xfrm>
          <a:prstGeom prst="rect">
            <a:avLst/>
          </a:prstGeom>
          <a:noFill/>
        </p:spPr>
        <p:txBody>
          <a:bodyPr wrap="square" rtlCol="0">
            <a:spAutoFit/>
          </a:bodyPr>
          <a:lstStyle/>
          <a:p>
            <a:r>
              <a:rPr lang="en-US" sz="3200" b="1" i="1" dirty="0"/>
              <a:t>Emergency:</a:t>
            </a:r>
            <a:endParaRPr lang="en-GB" sz="3200" b="1" i="1" dirty="0"/>
          </a:p>
        </p:txBody>
      </p:sp>
      <p:graphicFrame>
        <p:nvGraphicFramePr>
          <p:cNvPr id="9" name="Table 8">
            <a:extLst>
              <a:ext uri="{FF2B5EF4-FFF2-40B4-BE49-F238E27FC236}">
                <a16:creationId xmlns:a16="http://schemas.microsoft.com/office/drawing/2014/main" xmlns="" id="{1866665A-1F01-4C7C-80E8-157436C19E76}"/>
              </a:ext>
            </a:extLst>
          </p:cNvPr>
          <p:cNvGraphicFramePr>
            <a:graphicFrameLocks noGrp="1"/>
          </p:cNvGraphicFramePr>
          <p:nvPr>
            <p:extLst>
              <p:ext uri="{D42A27DB-BD31-4B8C-83A1-F6EECF244321}">
                <p14:modId xmlns:p14="http://schemas.microsoft.com/office/powerpoint/2010/main" val="3102096576"/>
              </p:ext>
            </p:extLst>
          </p:nvPr>
        </p:nvGraphicFramePr>
        <p:xfrm>
          <a:off x="162558" y="3911744"/>
          <a:ext cx="8107679" cy="2323254"/>
        </p:xfrm>
        <a:graphic>
          <a:graphicData uri="http://schemas.openxmlformats.org/drawingml/2006/table">
            <a:tbl>
              <a:tblPr firstRow="1" bandRow="1">
                <a:tableStyleId>{F5AB1C69-6EDB-4FF4-983F-18BD219EF322}</a:tableStyleId>
              </a:tblPr>
              <a:tblGrid>
                <a:gridCol w="2382953">
                  <a:extLst>
                    <a:ext uri="{9D8B030D-6E8A-4147-A177-3AD203B41FA5}">
                      <a16:colId xmlns:a16="http://schemas.microsoft.com/office/drawing/2014/main" xmlns="" val="389053930"/>
                    </a:ext>
                  </a:extLst>
                </a:gridCol>
                <a:gridCol w="2129147">
                  <a:extLst>
                    <a:ext uri="{9D8B030D-6E8A-4147-A177-3AD203B41FA5}">
                      <a16:colId xmlns:a16="http://schemas.microsoft.com/office/drawing/2014/main" xmlns="" val="1710760720"/>
                    </a:ext>
                  </a:extLst>
                </a:gridCol>
                <a:gridCol w="3595579">
                  <a:extLst>
                    <a:ext uri="{9D8B030D-6E8A-4147-A177-3AD203B41FA5}">
                      <a16:colId xmlns:a16="http://schemas.microsoft.com/office/drawing/2014/main" xmlns="" val="1898585292"/>
                    </a:ext>
                  </a:extLst>
                </a:gridCol>
              </a:tblGrid>
              <a:tr h="370840">
                <a:tc>
                  <a:txBody>
                    <a:bodyPr/>
                    <a:lstStyle/>
                    <a:p>
                      <a:pPr algn="ctr"/>
                      <a:r>
                        <a:rPr lang="en-US" dirty="0"/>
                        <a:t>Circuit</a:t>
                      </a:r>
                      <a:endParaRPr lang="en-GB" dirty="0"/>
                    </a:p>
                  </a:txBody>
                  <a:tcPr anchor="ctr"/>
                </a:tc>
                <a:tc>
                  <a:txBody>
                    <a:bodyPr/>
                    <a:lstStyle/>
                    <a:p>
                      <a:pPr algn="ctr"/>
                      <a:r>
                        <a:rPr lang="en-US" dirty="0"/>
                        <a:t>Current</a:t>
                      </a:r>
                      <a:endParaRPr lang="en-GB" dirty="0"/>
                    </a:p>
                  </a:txBody>
                  <a:tcPr anchor="ctr"/>
                </a:tc>
                <a:tc>
                  <a:txBody>
                    <a:bodyPr/>
                    <a:lstStyle/>
                    <a:p>
                      <a:pPr algn="ctr"/>
                      <a:r>
                        <a:rPr lang="en-US" dirty="0"/>
                        <a:t>Conduit</a:t>
                      </a:r>
                      <a:endParaRPr lang="en-GB" dirty="0"/>
                    </a:p>
                  </a:txBody>
                  <a:tcPr anchor="ctr"/>
                </a:tc>
                <a:extLst>
                  <a:ext uri="{0D108BD9-81ED-4DB2-BD59-A6C34878D82A}">
                    <a16:rowId xmlns:a16="http://schemas.microsoft.com/office/drawing/2014/main" xmlns="" val="236503215"/>
                  </a:ext>
                </a:extLst>
              </a:tr>
              <a:tr h="370840">
                <a:tc>
                  <a:txBody>
                    <a:bodyPr/>
                    <a:lstStyle/>
                    <a:p>
                      <a:pPr algn="ctr"/>
                      <a:r>
                        <a:rPr lang="en-US" dirty="0"/>
                        <a:t>1</a:t>
                      </a:r>
                      <a:endParaRPr lang="en-GB" dirty="0"/>
                    </a:p>
                  </a:txBody>
                  <a:tcPr anchor="ctr"/>
                </a:tc>
                <a:tc>
                  <a:txBody>
                    <a:bodyPr/>
                    <a:lstStyle/>
                    <a:p>
                      <a:pPr algn="ctr"/>
                      <a:r>
                        <a:rPr lang="en-US" dirty="0"/>
                        <a:t>0.57 A</a:t>
                      </a:r>
                      <a:endParaRPr lang="en-GB" dirty="0"/>
                    </a:p>
                  </a:txBody>
                  <a:tcPr anchor="ctr"/>
                </a:tc>
                <a:tc>
                  <a:txBody>
                    <a:bodyPr/>
                    <a:lstStyle/>
                    <a:p>
                      <a:pPr algn="ct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2662592322"/>
                  </a:ext>
                </a:extLst>
              </a:tr>
              <a:tr h="370840">
                <a:tc>
                  <a:txBody>
                    <a:bodyPr/>
                    <a:lstStyle/>
                    <a:p>
                      <a:pPr algn="ctr"/>
                      <a:r>
                        <a:rPr lang="en-US" dirty="0"/>
                        <a:t>2</a:t>
                      </a:r>
                      <a:endParaRPr lang="en-GB" dirty="0"/>
                    </a:p>
                  </a:txBody>
                  <a:tcPr anchor="ctr"/>
                </a:tc>
                <a:tc>
                  <a:txBody>
                    <a:bodyPr/>
                    <a:lstStyle/>
                    <a:p>
                      <a:pPr algn="ctr"/>
                      <a:r>
                        <a:rPr lang="en-US" dirty="0"/>
                        <a:t>0.57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2265971710"/>
                  </a:ext>
                </a:extLst>
              </a:tr>
              <a:tr h="370840">
                <a:tc>
                  <a:txBody>
                    <a:bodyPr/>
                    <a:lstStyle/>
                    <a:p>
                      <a:pPr algn="ctr"/>
                      <a:r>
                        <a:rPr lang="en-US" dirty="0"/>
                        <a:t>3</a:t>
                      </a:r>
                      <a:endParaRPr lang="en-GB" dirty="0"/>
                    </a:p>
                  </a:txBody>
                  <a:tcPr anchor="ctr"/>
                </a:tc>
                <a:tc>
                  <a:txBody>
                    <a:bodyPr/>
                    <a:lstStyle/>
                    <a:p>
                      <a:pPr algn="ctr"/>
                      <a:r>
                        <a:rPr lang="en-US" dirty="0"/>
                        <a:t>0.13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1626051181"/>
                  </a:ext>
                </a:extLst>
              </a:tr>
              <a:tr h="469054">
                <a:tc>
                  <a:txBody>
                    <a:bodyPr/>
                    <a:lstStyle/>
                    <a:p>
                      <a:pPr algn="ctr"/>
                      <a:r>
                        <a:rPr lang="en-US" dirty="0"/>
                        <a:t>4</a:t>
                      </a:r>
                      <a:endParaRPr lang="en-GB" dirty="0"/>
                    </a:p>
                  </a:txBody>
                  <a:tcPr anchor="ctr"/>
                </a:tc>
                <a:tc>
                  <a:txBody>
                    <a:bodyPr/>
                    <a:lstStyle/>
                    <a:p>
                      <a:pPr algn="ctr"/>
                      <a:r>
                        <a:rPr lang="en-US" dirty="0"/>
                        <a:t>0.39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1624066622"/>
                  </a:ext>
                </a:extLst>
              </a:tr>
              <a:tr h="370840">
                <a:tc>
                  <a:txBody>
                    <a:bodyPr/>
                    <a:lstStyle/>
                    <a:p>
                      <a:pPr algn="ctr"/>
                      <a:r>
                        <a:rPr lang="en-US" dirty="0"/>
                        <a:t>5</a:t>
                      </a:r>
                      <a:endParaRPr lang="en-GB" dirty="0"/>
                    </a:p>
                  </a:txBody>
                  <a:tcPr anchor="ctr"/>
                </a:tc>
                <a:tc>
                  <a:txBody>
                    <a:bodyPr/>
                    <a:lstStyle/>
                    <a:p>
                      <a:pPr algn="ctr"/>
                      <a:r>
                        <a:rPr lang="en-US" dirty="0"/>
                        <a:t>0.39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1109015166"/>
                  </a:ext>
                </a:extLst>
              </a:tr>
            </a:tbl>
          </a:graphicData>
        </a:graphic>
      </p:graphicFrame>
      <p:sp>
        <p:nvSpPr>
          <p:cNvPr id="4" name="TextBox 3">
            <a:extLst>
              <a:ext uri="{FF2B5EF4-FFF2-40B4-BE49-F238E27FC236}">
                <a16:creationId xmlns:a16="http://schemas.microsoft.com/office/drawing/2014/main" xmlns="" id="{4C42E80F-1527-7F93-9474-431CA9A9270E}"/>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3191196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B6E760A5-B6FA-4952-916A-BE6F8C35539E}"/>
              </a:ext>
            </a:extLst>
          </p:cNvPr>
          <p:cNvSpPr/>
          <p:nvPr/>
        </p:nvSpPr>
        <p:spPr>
          <a:xfrm>
            <a:off x="694481" y="-1"/>
            <a:ext cx="1192192" cy="902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8">
            <a:extLst>
              <a:ext uri="{FF2B5EF4-FFF2-40B4-BE49-F238E27FC236}">
                <a16:creationId xmlns:a16="http://schemas.microsoft.com/office/drawing/2014/main" xmlns="" id="{5CDCC89D-E56A-41F7-BB53-81763FF22299}"/>
              </a:ext>
            </a:extLst>
          </p:cNvPr>
          <p:cNvSpPr>
            <a:spLocks noGrp="1"/>
          </p:cNvSpPr>
          <p:nvPr>
            <p:ph type="sldNum" sz="quarter" idx="12"/>
          </p:nvPr>
        </p:nvSpPr>
        <p:spPr/>
        <p:txBody>
          <a:bodyPr/>
          <a:lstStyle/>
          <a:p>
            <a:fld id="{2B8316FF-0C02-48DE-86DE-5DBAA1AD2002}" type="slidenum">
              <a:rPr lang="en-GB" smtClean="0"/>
              <a:pPr/>
              <a:t>21</a:t>
            </a:fld>
            <a:endParaRPr lang="en-GB"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754" y="93706"/>
            <a:ext cx="11855170" cy="59894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xmlns="" id="{F25BB7B5-FB87-7E0B-0706-A8C6A032ED8F}"/>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1679021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1BA4592-79FC-4AE1-B607-62E109700592}"/>
              </a:ext>
            </a:extLst>
          </p:cNvPr>
          <p:cNvSpPr/>
          <p:nvPr/>
        </p:nvSpPr>
        <p:spPr>
          <a:xfrm>
            <a:off x="694481" y="-1"/>
            <a:ext cx="1192192" cy="902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Slide Number Placeholder 6">
            <a:extLst>
              <a:ext uri="{FF2B5EF4-FFF2-40B4-BE49-F238E27FC236}">
                <a16:creationId xmlns:a16="http://schemas.microsoft.com/office/drawing/2014/main" xmlns="" id="{5F81DB1D-44E8-4F42-B690-3CBC50085BE5}"/>
              </a:ext>
            </a:extLst>
          </p:cNvPr>
          <p:cNvSpPr>
            <a:spLocks noGrp="1"/>
          </p:cNvSpPr>
          <p:nvPr>
            <p:ph type="sldNum" sz="quarter" idx="12"/>
          </p:nvPr>
        </p:nvSpPr>
        <p:spPr/>
        <p:txBody>
          <a:bodyPr/>
          <a:lstStyle/>
          <a:p>
            <a:fld id="{2B8316FF-0C02-48DE-86DE-5DBAA1AD2002}" type="slidenum">
              <a:rPr lang="en-GB" smtClean="0"/>
              <a:pPr/>
              <a:t>22</a:t>
            </a:fld>
            <a:endParaRPr lang="en-GB" dirty="0"/>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8543" y="85249"/>
            <a:ext cx="8450981" cy="61750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xmlns="" id="{07E20D2C-0025-0DDF-E5AD-3A40DC6EF40C}"/>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239920766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410EECB3-12A1-4A78-B730-C750836BE058}"/>
              </a:ext>
            </a:extLst>
          </p:cNvPr>
          <p:cNvSpPr txBox="1"/>
          <p:nvPr/>
        </p:nvSpPr>
        <p:spPr>
          <a:xfrm>
            <a:off x="162559" y="256268"/>
            <a:ext cx="8768081" cy="584775"/>
          </a:xfrm>
          <a:prstGeom prst="rect">
            <a:avLst/>
          </a:prstGeom>
          <a:noFill/>
        </p:spPr>
        <p:txBody>
          <a:bodyPr wrap="square" rtlCol="0">
            <a:spAutoFit/>
          </a:bodyPr>
          <a:lstStyle/>
          <a:p>
            <a:r>
              <a:rPr lang="en-US" sz="3200" b="1" i="1" dirty="0"/>
              <a:t>Calculations for Switchboards </a:t>
            </a:r>
            <a:r>
              <a:rPr lang="en-US" sz="3200" b="1" i="1" dirty="0" smtClean="0"/>
              <a:t>(1</a:t>
            </a:r>
            <a:r>
              <a:rPr lang="en-US" sz="3200" b="1" i="1" baseline="30000" dirty="0" smtClean="0"/>
              <a:t>st</a:t>
            </a:r>
            <a:r>
              <a:rPr lang="en-US" sz="3200" b="1" i="1" dirty="0" smtClean="0"/>
              <a:t> to 5</a:t>
            </a:r>
            <a:r>
              <a:rPr lang="en-US" sz="3200" b="1" i="1" baseline="30000" dirty="0" smtClean="0"/>
              <a:t>th</a:t>
            </a:r>
            <a:r>
              <a:rPr lang="en-US" sz="3200" b="1" i="1" dirty="0" smtClean="0"/>
              <a:t> Floor</a:t>
            </a:r>
            <a:r>
              <a:rPr lang="en-US" sz="3200" b="1" i="1" dirty="0"/>
              <a:t>):</a:t>
            </a:r>
            <a:endParaRPr lang="en-GB" sz="3200" b="1" i="1" dirty="0"/>
          </a:p>
        </p:txBody>
      </p:sp>
      <p:sp>
        <p:nvSpPr>
          <p:cNvPr id="9" name="Slide Number Placeholder 8">
            <a:extLst>
              <a:ext uri="{FF2B5EF4-FFF2-40B4-BE49-F238E27FC236}">
                <a16:creationId xmlns:a16="http://schemas.microsoft.com/office/drawing/2014/main" xmlns="" id="{FF194317-BFB6-4EE6-9C51-260D88D8BE5D}"/>
              </a:ext>
            </a:extLst>
          </p:cNvPr>
          <p:cNvSpPr>
            <a:spLocks noGrp="1"/>
          </p:cNvSpPr>
          <p:nvPr>
            <p:ph type="sldNum" sz="quarter" idx="12"/>
          </p:nvPr>
        </p:nvSpPr>
        <p:spPr/>
        <p:txBody>
          <a:bodyPr/>
          <a:lstStyle/>
          <a:p>
            <a:fld id="{2B8316FF-0C02-48DE-86DE-5DBAA1AD2002}" type="slidenum">
              <a:rPr lang="en-GB" smtClean="0"/>
              <a:pPr/>
              <a:t>23</a:t>
            </a:fld>
            <a:endParaRPr lang="en-GB" dirty="0"/>
          </a:p>
        </p:txBody>
      </p:sp>
      <mc:AlternateContent xmlns:mc="http://schemas.openxmlformats.org/markup-compatibility/2006" xmlns:a14="http://schemas.microsoft.com/office/drawing/2010/main">
        <mc:Choice Requires="a14">
          <p:sp>
            <p:nvSpPr>
              <p:cNvPr id="3" name="TextBox 2"/>
              <p:cNvSpPr txBox="1"/>
              <p:nvPr/>
            </p:nvSpPr>
            <p:spPr>
              <a:xfrm>
                <a:off x="596766" y="908418"/>
                <a:ext cx="5486400" cy="5431936"/>
              </a:xfrm>
              <a:prstGeom prst="rect">
                <a:avLst/>
              </a:prstGeom>
              <a:noFill/>
            </p:spPr>
            <p:txBody>
              <a:bodyPr wrap="square" rtlCol="0">
                <a:spAutoFit/>
              </a:bodyPr>
              <a:lstStyle/>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CKT 1: </a:t>
                </a:r>
                <a:br>
                  <a:rPr lang="en-US"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CKT1 load = 375 W</a:t>
                </a:r>
              </a:p>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I = </a:t>
                </a:r>
                <a14:m>
                  <m:oMath xmlns:m="http://schemas.openxmlformats.org/officeDocument/2006/math">
                    <m:f>
                      <m:fPr>
                        <m:ctrlPr>
                          <a:rPr lang="en-US" sz="1800" i="1">
                            <a:effectLst/>
                            <a:latin typeface="Cambria Math"/>
                            <a:ea typeface="Times New Roman" panose="02020603050405020304" pitchFamily="18" charset="0"/>
                          </a:rPr>
                        </m:ctrlPr>
                      </m:fPr>
                      <m:num>
                        <m:r>
                          <a:rPr lang="en-US" sz="1800" i="1">
                            <a:effectLst/>
                            <a:latin typeface="Cambria Math" panose="02040503050406030204" pitchFamily="18" charset="0"/>
                            <a:ea typeface="Times New Roman" panose="02020603050405020304" pitchFamily="18" charset="0"/>
                          </a:rPr>
                          <m:t>40+60+100+40+75+60</m:t>
                        </m:r>
                      </m:num>
                      <m:den>
                        <m:r>
                          <a:rPr lang="en-US" sz="1800" i="1">
                            <a:effectLst/>
                            <a:latin typeface="Cambria Math" panose="02040503050406030204" pitchFamily="18" charset="0"/>
                            <a:ea typeface="Times New Roman" panose="02020603050405020304" pitchFamily="18" charset="0"/>
                          </a:rPr>
                          <m:t>220∗0.8</m:t>
                        </m:r>
                      </m:den>
                    </m:f>
                  </m:oMath>
                </a14:m>
                <a:r>
                  <a:rPr lang="en-US" sz="1800" dirty="0">
                    <a:effectLst/>
                    <a:latin typeface="Times New Roman" panose="02020603050405020304" pitchFamily="18" charset="0"/>
                    <a:ea typeface="Times New Roman" panose="02020603050405020304" pitchFamily="18" charset="0"/>
                  </a:rPr>
                  <a:t> = 2.13 A</a:t>
                </a:r>
              </a:p>
              <a:p>
                <a:r>
                  <a:rPr lang="en-US" dirty="0"/>
                  <a:t> </a:t>
                </a:r>
              </a:p>
              <a:p>
                <a:r>
                  <a:rPr lang="en-US" dirty="0"/>
                  <a:t>So, 2 x 1.5 rm BYM + 1.5 rm BYA ECC are used</a:t>
                </a:r>
              </a:p>
              <a:p>
                <a:pPr marL="0" marR="0">
                  <a:spcBef>
                    <a:spcPts val="0"/>
                  </a:spcBef>
                  <a:spcAft>
                    <a:spcPts val="0"/>
                  </a:spcAft>
                </a:pPr>
                <a:r>
                  <a:rPr lang="en-US" dirty="0"/>
                  <a:t/>
                </a:r>
                <a:br>
                  <a:rPr lang="en-US" dirty="0"/>
                </a:br>
                <a:r>
                  <a:rPr lang="en-US" sz="1800" dirty="0">
                    <a:effectLst/>
                    <a:latin typeface="Times New Roman" panose="02020603050405020304" pitchFamily="18" charset="0"/>
                    <a:ea typeface="Times New Roman" panose="02020603050405020304" pitchFamily="18" charset="0"/>
                  </a:rPr>
                  <a:t>CKT 2:</a:t>
                </a:r>
              </a:p>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CKT2 load = 563 W</a:t>
                </a:r>
              </a:p>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I = </a:t>
                </a:r>
                <a14:m>
                  <m:oMath xmlns:m="http://schemas.openxmlformats.org/officeDocument/2006/math">
                    <m:f>
                      <m:fPr>
                        <m:ctrlPr>
                          <a:rPr lang="en-US" sz="1800" i="1">
                            <a:effectLst/>
                            <a:latin typeface="Cambria Math"/>
                            <a:ea typeface="Times New Roman" panose="02020603050405020304" pitchFamily="18" charset="0"/>
                          </a:rPr>
                        </m:ctrlPr>
                      </m:fPr>
                      <m:num>
                        <m:r>
                          <a:rPr lang="en-US" sz="1800" i="1">
                            <a:effectLst/>
                            <a:latin typeface="Cambria Math" panose="02040503050406030204" pitchFamily="18" charset="0"/>
                            <a:ea typeface="Times New Roman" panose="02020603050405020304" pitchFamily="18" charset="0"/>
                          </a:rPr>
                          <m:t>100+23+60+60+60+100+60+100</m:t>
                        </m:r>
                      </m:num>
                      <m:den>
                        <m:r>
                          <a:rPr lang="en-US" sz="1800" i="1">
                            <a:effectLst/>
                            <a:latin typeface="Cambria Math" panose="02040503050406030204" pitchFamily="18" charset="0"/>
                            <a:ea typeface="Times New Roman" panose="02020603050405020304" pitchFamily="18" charset="0"/>
                          </a:rPr>
                          <m:t>220∗0.8</m:t>
                        </m:r>
                      </m:den>
                    </m:f>
                  </m:oMath>
                </a14:m>
                <a:r>
                  <a:rPr lang="en-US" sz="1800" dirty="0">
                    <a:effectLst/>
                    <a:latin typeface="Times New Roman" panose="02020603050405020304" pitchFamily="18" charset="0"/>
                    <a:ea typeface="Times New Roman" panose="02020603050405020304" pitchFamily="18" charset="0"/>
                  </a:rPr>
                  <a:t> = 3.199 A</a:t>
                </a:r>
              </a:p>
              <a:p>
                <a:r>
                  <a:rPr lang="en-US" dirty="0"/>
                  <a:t> </a:t>
                </a:r>
              </a:p>
              <a:p>
                <a:r>
                  <a:rPr lang="en-US" dirty="0"/>
                  <a:t>So, 2 x 1.5 </a:t>
                </a:r>
                <a:r>
                  <a:rPr lang="en-US" dirty="0" err="1"/>
                  <a:t>rm</a:t>
                </a:r>
                <a:r>
                  <a:rPr lang="en-US" dirty="0"/>
                  <a:t> BYM + 1.5 </a:t>
                </a:r>
                <a:r>
                  <a:rPr lang="en-US" dirty="0" err="1"/>
                  <a:t>rm</a:t>
                </a:r>
                <a:r>
                  <a:rPr lang="en-US" dirty="0"/>
                  <a:t> BYA ECC are used</a:t>
                </a:r>
              </a:p>
              <a:p>
                <a:endParaRPr lang="en-US" dirty="0"/>
              </a:p>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CKT 3:</a:t>
                </a:r>
              </a:p>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CKT3 load = 303 W</a:t>
                </a:r>
              </a:p>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I = </a:t>
                </a:r>
                <a14:m>
                  <m:oMath xmlns:m="http://schemas.openxmlformats.org/officeDocument/2006/math">
                    <m:f>
                      <m:fPr>
                        <m:ctrlPr>
                          <a:rPr lang="en-US" sz="1800" i="1">
                            <a:effectLst/>
                            <a:latin typeface="Cambria Math"/>
                            <a:ea typeface="Times New Roman" panose="02020603050405020304" pitchFamily="18" charset="0"/>
                          </a:rPr>
                        </m:ctrlPr>
                      </m:fPr>
                      <m:num>
                        <m:r>
                          <a:rPr lang="en-US" sz="1800" i="1">
                            <a:effectLst/>
                            <a:latin typeface="Cambria Math" panose="02040503050406030204" pitchFamily="18" charset="0"/>
                            <a:ea typeface="Times New Roman" panose="02020603050405020304" pitchFamily="18" charset="0"/>
                          </a:rPr>
                          <m:t>60+100+20+23+60+40</m:t>
                        </m:r>
                      </m:num>
                      <m:den>
                        <m:r>
                          <a:rPr lang="en-US" sz="1800" i="1">
                            <a:effectLst/>
                            <a:latin typeface="Cambria Math" panose="02040503050406030204" pitchFamily="18" charset="0"/>
                            <a:ea typeface="Times New Roman" panose="02020603050405020304" pitchFamily="18" charset="0"/>
                          </a:rPr>
                          <m:t>220∗0.8</m:t>
                        </m:r>
                      </m:den>
                    </m:f>
                  </m:oMath>
                </a14:m>
                <a:r>
                  <a:rPr lang="en-US" sz="1800" dirty="0">
                    <a:effectLst/>
                    <a:latin typeface="Times New Roman" panose="02020603050405020304" pitchFamily="18" charset="0"/>
                    <a:ea typeface="Times New Roman" panose="02020603050405020304" pitchFamily="18" charset="0"/>
                  </a:rPr>
                  <a:t> = 1.7216 A</a:t>
                </a:r>
              </a:p>
              <a:p>
                <a:r>
                  <a:rPr lang="en-US" dirty="0"/>
                  <a:t> </a:t>
                </a:r>
              </a:p>
              <a:p>
                <a:r>
                  <a:rPr lang="en-US" dirty="0"/>
                  <a:t>So, 2 x 1.5 </a:t>
                </a:r>
                <a:r>
                  <a:rPr lang="en-US" dirty="0" err="1"/>
                  <a:t>rm</a:t>
                </a:r>
                <a:r>
                  <a:rPr lang="en-US" dirty="0"/>
                  <a:t> BYM + 1.5 </a:t>
                </a:r>
                <a:r>
                  <a:rPr lang="en-US" dirty="0" err="1"/>
                  <a:t>rm</a:t>
                </a:r>
                <a:r>
                  <a:rPr lang="en-US" dirty="0"/>
                  <a:t> BYA ECC are used</a:t>
                </a:r>
              </a:p>
              <a:p>
                <a:r>
                  <a:rPr lang="en-US" dirty="0"/>
                  <a:t> </a:t>
                </a:r>
              </a:p>
            </p:txBody>
          </p:sp>
        </mc:Choice>
        <mc:Fallback xmlns="">
          <p:sp>
            <p:nvSpPr>
              <p:cNvPr id="3" name="TextBox 2"/>
              <p:cNvSpPr txBox="1">
                <a:spLocks noRot="1" noChangeAspect="1" noMove="1" noResize="1" noEditPoints="1" noAdjustHandles="1" noChangeArrowheads="1" noChangeShapeType="1" noTextEdit="1"/>
              </p:cNvSpPr>
              <p:nvPr/>
            </p:nvSpPr>
            <p:spPr>
              <a:xfrm>
                <a:off x="596766" y="908418"/>
                <a:ext cx="5486400" cy="5431936"/>
              </a:xfrm>
              <a:prstGeom prst="rect">
                <a:avLst/>
              </a:prstGeom>
              <a:blipFill>
                <a:blip r:embed="rId2"/>
                <a:stretch>
                  <a:fillRect l="-1000" t="-56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a:xfrm>
                <a:off x="6506675" y="972160"/>
                <a:ext cx="4428072" cy="1597810"/>
              </a:xfrm>
              <a:prstGeom prst="rect">
                <a:avLst/>
              </a:prstGeom>
              <a:noFill/>
            </p:spPr>
            <p:txBody>
              <a:bodyPr wrap="none" rtlCol="0">
                <a:spAutoFit/>
              </a:bodyPr>
              <a:lstStyle/>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CKT 4:</a:t>
                </a:r>
              </a:p>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CKT4 load = 505 W</a:t>
                </a:r>
              </a:p>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I = </a:t>
                </a:r>
                <a14:m>
                  <m:oMath xmlns:m="http://schemas.openxmlformats.org/officeDocument/2006/math">
                    <m:f>
                      <m:fPr>
                        <m:ctrlPr>
                          <a:rPr lang="en-US" sz="1800" i="1">
                            <a:effectLst/>
                            <a:latin typeface="Cambria Math"/>
                            <a:ea typeface="Times New Roman" panose="02020603050405020304" pitchFamily="18" charset="0"/>
                          </a:rPr>
                        </m:ctrlPr>
                      </m:fPr>
                      <m:num>
                        <m:r>
                          <a:rPr lang="en-US" sz="1800" i="1">
                            <a:effectLst/>
                            <a:latin typeface="Cambria Math" panose="02040503050406030204" pitchFamily="18" charset="0"/>
                            <a:ea typeface="Times New Roman" panose="02020603050405020304" pitchFamily="18" charset="0"/>
                          </a:rPr>
                          <m:t>50+100+40+75+60+100+40+40</m:t>
                        </m:r>
                      </m:num>
                      <m:den>
                        <m:r>
                          <a:rPr lang="en-US" sz="1800" i="1">
                            <a:effectLst/>
                            <a:latin typeface="Cambria Math" panose="02040503050406030204" pitchFamily="18" charset="0"/>
                            <a:ea typeface="Times New Roman" panose="02020603050405020304" pitchFamily="18" charset="0"/>
                          </a:rPr>
                          <m:t>220∗0.8</m:t>
                        </m:r>
                      </m:den>
                    </m:f>
                  </m:oMath>
                </a14:m>
                <a:r>
                  <a:rPr lang="en-US" sz="1800" dirty="0">
                    <a:effectLst/>
                    <a:latin typeface="Times New Roman" panose="02020603050405020304" pitchFamily="18" charset="0"/>
                    <a:ea typeface="Times New Roman" panose="02020603050405020304" pitchFamily="18" charset="0"/>
                  </a:rPr>
                  <a:t> = 2.869 A</a:t>
                </a:r>
              </a:p>
              <a:p>
                <a:r>
                  <a:rPr lang="en-US" dirty="0"/>
                  <a:t> </a:t>
                </a:r>
              </a:p>
              <a:p>
                <a:r>
                  <a:rPr lang="en-US" dirty="0"/>
                  <a:t>So, 2 x 1.5 rm BYM + 1.5 rm BYA ECC are used</a:t>
                </a:r>
              </a:p>
            </p:txBody>
          </p:sp>
        </mc:Choice>
        <mc:Fallback xmlns="">
          <p:sp>
            <p:nvSpPr>
              <p:cNvPr id="10" name="TextBox 9"/>
              <p:cNvSpPr txBox="1">
                <a:spLocks noRot="1" noChangeAspect="1" noMove="1" noResize="1" noEditPoints="1" noAdjustHandles="1" noChangeArrowheads="1" noChangeShapeType="1" noTextEdit="1"/>
              </p:cNvSpPr>
              <p:nvPr/>
            </p:nvSpPr>
            <p:spPr>
              <a:xfrm>
                <a:off x="6506675" y="972160"/>
                <a:ext cx="4428072" cy="1597810"/>
              </a:xfrm>
              <a:prstGeom prst="rect">
                <a:avLst/>
              </a:prstGeom>
              <a:blipFill>
                <a:blip r:embed="rId3"/>
                <a:stretch>
                  <a:fillRect l="-1100" t="-1901" r="-275" b="-4943"/>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xmlns="" id="{04DC9F6A-3F8C-AAF3-1B8B-7DD890352930}"/>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235101968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3F633A-EDEB-4AEB-B5A7-E3F046633E95}"/>
              </a:ext>
            </a:extLst>
          </p:cNvPr>
          <p:cNvSpPr>
            <a:spLocks noGrp="1"/>
          </p:cNvSpPr>
          <p:nvPr>
            <p:ph type="title"/>
          </p:nvPr>
        </p:nvSpPr>
        <p:spPr>
          <a:xfrm>
            <a:off x="162558" y="51121"/>
            <a:ext cx="12354562" cy="1046160"/>
          </a:xfrm>
        </p:spPr>
        <p:txBody>
          <a:bodyPr>
            <a:normAutofit/>
          </a:bodyPr>
          <a:lstStyle/>
          <a:p>
            <a:r>
              <a:rPr lang="en-US" dirty="0"/>
              <a:t>Summary of Switchboard Calculations (1</a:t>
            </a:r>
            <a:r>
              <a:rPr lang="en-US" baseline="30000" dirty="0"/>
              <a:t>st</a:t>
            </a:r>
            <a:r>
              <a:rPr lang="en-US" dirty="0"/>
              <a:t> </a:t>
            </a:r>
            <a:r>
              <a:rPr lang="en-US" dirty="0" smtClean="0"/>
              <a:t>to 5</a:t>
            </a:r>
            <a:r>
              <a:rPr lang="en-US" baseline="30000" dirty="0" smtClean="0"/>
              <a:t>th</a:t>
            </a:r>
            <a:r>
              <a:rPr lang="en-US" dirty="0" smtClean="0"/>
              <a:t> Floor</a:t>
            </a:r>
            <a:r>
              <a:rPr lang="en-US" dirty="0"/>
              <a:t>)</a:t>
            </a:r>
            <a:endParaRPr lang="en-GB" dirty="0"/>
          </a:p>
        </p:txBody>
      </p:sp>
      <p:sp>
        <p:nvSpPr>
          <p:cNvPr id="3" name="Slide Number Placeholder 2">
            <a:extLst>
              <a:ext uri="{FF2B5EF4-FFF2-40B4-BE49-F238E27FC236}">
                <a16:creationId xmlns:a16="http://schemas.microsoft.com/office/drawing/2014/main" xmlns="" id="{39A6AA3A-AB5B-4EFA-A7D4-608EC16A6B0A}"/>
              </a:ext>
            </a:extLst>
          </p:cNvPr>
          <p:cNvSpPr>
            <a:spLocks noGrp="1"/>
          </p:cNvSpPr>
          <p:nvPr>
            <p:ph type="sldNum" sz="quarter" idx="12"/>
          </p:nvPr>
        </p:nvSpPr>
        <p:spPr/>
        <p:txBody>
          <a:bodyPr/>
          <a:lstStyle/>
          <a:p>
            <a:fld id="{2B8316FF-0C02-48DE-86DE-5DBAA1AD2002}" type="slidenum">
              <a:rPr lang="en-GB" smtClean="0"/>
              <a:pPr/>
              <a:t>24</a:t>
            </a:fld>
            <a:endParaRPr lang="en-GB" dirty="0"/>
          </a:p>
        </p:txBody>
      </p:sp>
      <p:graphicFrame>
        <p:nvGraphicFramePr>
          <p:cNvPr id="5" name="Table 4">
            <a:extLst>
              <a:ext uri="{FF2B5EF4-FFF2-40B4-BE49-F238E27FC236}">
                <a16:creationId xmlns:a16="http://schemas.microsoft.com/office/drawing/2014/main" xmlns="" id="{B13A03EF-F677-4CAE-99EA-C0F1EA61BB79}"/>
              </a:ext>
            </a:extLst>
          </p:cNvPr>
          <p:cNvGraphicFramePr>
            <a:graphicFrameLocks noGrp="1"/>
          </p:cNvGraphicFramePr>
          <p:nvPr>
            <p:extLst>
              <p:ext uri="{D42A27DB-BD31-4B8C-83A1-F6EECF244321}">
                <p14:modId xmlns:p14="http://schemas.microsoft.com/office/powerpoint/2010/main" val="315247180"/>
              </p:ext>
            </p:extLst>
          </p:nvPr>
        </p:nvGraphicFramePr>
        <p:xfrm>
          <a:off x="162558" y="915390"/>
          <a:ext cx="8107679" cy="1952414"/>
        </p:xfrm>
        <a:graphic>
          <a:graphicData uri="http://schemas.openxmlformats.org/drawingml/2006/table">
            <a:tbl>
              <a:tblPr firstRow="1" bandRow="1">
                <a:tableStyleId>{F5AB1C69-6EDB-4FF4-983F-18BD219EF322}</a:tableStyleId>
              </a:tblPr>
              <a:tblGrid>
                <a:gridCol w="2382953">
                  <a:extLst>
                    <a:ext uri="{9D8B030D-6E8A-4147-A177-3AD203B41FA5}">
                      <a16:colId xmlns:a16="http://schemas.microsoft.com/office/drawing/2014/main" xmlns="" val="389053930"/>
                    </a:ext>
                  </a:extLst>
                </a:gridCol>
                <a:gridCol w="2129147">
                  <a:extLst>
                    <a:ext uri="{9D8B030D-6E8A-4147-A177-3AD203B41FA5}">
                      <a16:colId xmlns:a16="http://schemas.microsoft.com/office/drawing/2014/main" xmlns="" val="1710760720"/>
                    </a:ext>
                  </a:extLst>
                </a:gridCol>
                <a:gridCol w="3595579">
                  <a:extLst>
                    <a:ext uri="{9D8B030D-6E8A-4147-A177-3AD203B41FA5}">
                      <a16:colId xmlns:a16="http://schemas.microsoft.com/office/drawing/2014/main" xmlns="" val="1898585292"/>
                    </a:ext>
                  </a:extLst>
                </a:gridCol>
              </a:tblGrid>
              <a:tr h="370840">
                <a:tc>
                  <a:txBody>
                    <a:bodyPr/>
                    <a:lstStyle/>
                    <a:p>
                      <a:pPr algn="ctr"/>
                      <a:r>
                        <a:rPr lang="en-US" dirty="0"/>
                        <a:t>Circuit</a:t>
                      </a:r>
                      <a:endParaRPr lang="en-GB" dirty="0"/>
                    </a:p>
                  </a:txBody>
                  <a:tcPr anchor="ctr"/>
                </a:tc>
                <a:tc>
                  <a:txBody>
                    <a:bodyPr/>
                    <a:lstStyle/>
                    <a:p>
                      <a:pPr algn="ctr"/>
                      <a:r>
                        <a:rPr lang="en-US" dirty="0"/>
                        <a:t>Current</a:t>
                      </a:r>
                      <a:endParaRPr lang="en-GB" dirty="0"/>
                    </a:p>
                  </a:txBody>
                  <a:tcPr anchor="ctr"/>
                </a:tc>
                <a:tc>
                  <a:txBody>
                    <a:bodyPr/>
                    <a:lstStyle/>
                    <a:p>
                      <a:pPr algn="ctr"/>
                      <a:r>
                        <a:rPr lang="en-US" dirty="0"/>
                        <a:t>Conduit</a:t>
                      </a:r>
                      <a:endParaRPr lang="en-GB" dirty="0"/>
                    </a:p>
                  </a:txBody>
                  <a:tcPr anchor="ctr"/>
                </a:tc>
                <a:extLst>
                  <a:ext uri="{0D108BD9-81ED-4DB2-BD59-A6C34878D82A}">
                    <a16:rowId xmlns:a16="http://schemas.microsoft.com/office/drawing/2014/main" xmlns="" val="236503215"/>
                  </a:ext>
                </a:extLst>
              </a:tr>
              <a:tr h="370840">
                <a:tc>
                  <a:txBody>
                    <a:bodyPr/>
                    <a:lstStyle/>
                    <a:p>
                      <a:pPr algn="ctr"/>
                      <a:r>
                        <a:rPr lang="en-US" dirty="0"/>
                        <a:t>1</a:t>
                      </a:r>
                      <a:endParaRPr lang="en-GB" dirty="0"/>
                    </a:p>
                  </a:txBody>
                  <a:tcPr anchor="ctr"/>
                </a:tc>
                <a:tc>
                  <a:txBody>
                    <a:bodyPr/>
                    <a:lstStyle/>
                    <a:p>
                      <a:pPr algn="ctr"/>
                      <a:r>
                        <a:rPr lang="en-US" dirty="0"/>
                        <a:t>2.13 A</a:t>
                      </a:r>
                      <a:endParaRPr lang="en-GB" dirty="0"/>
                    </a:p>
                  </a:txBody>
                  <a:tcPr anchor="ctr"/>
                </a:tc>
                <a:tc>
                  <a:txBody>
                    <a:bodyPr/>
                    <a:lstStyle/>
                    <a:p>
                      <a:pPr algn="ct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2662592322"/>
                  </a:ext>
                </a:extLst>
              </a:tr>
              <a:tr h="370840">
                <a:tc>
                  <a:txBody>
                    <a:bodyPr/>
                    <a:lstStyle/>
                    <a:p>
                      <a:pPr algn="ctr"/>
                      <a:r>
                        <a:rPr lang="en-US" dirty="0"/>
                        <a:t>2</a:t>
                      </a:r>
                      <a:endParaRPr lang="en-GB" dirty="0"/>
                    </a:p>
                  </a:txBody>
                  <a:tcPr anchor="ctr"/>
                </a:tc>
                <a:tc>
                  <a:txBody>
                    <a:bodyPr/>
                    <a:lstStyle/>
                    <a:p>
                      <a:pPr algn="ctr"/>
                      <a:r>
                        <a:rPr lang="en-US" dirty="0"/>
                        <a:t>3.199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2265971710"/>
                  </a:ext>
                </a:extLst>
              </a:tr>
              <a:tr h="370840">
                <a:tc>
                  <a:txBody>
                    <a:bodyPr/>
                    <a:lstStyle/>
                    <a:p>
                      <a:pPr algn="ctr"/>
                      <a:r>
                        <a:rPr lang="en-US" dirty="0"/>
                        <a:t>3</a:t>
                      </a:r>
                      <a:endParaRPr lang="en-GB" dirty="0"/>
                    </a:p>
                  </a:txBody>
                  <a:tcPr anchor="ctr"/>
                </a:tc>
                <a:tc>
                  <a:txBody>
                    <a:bodyPr/>
                    <a:lstStyle/>
                    <a:p>
                      <a:pPr algn="ctr"/>
                      <a:r>
                        <a:rPr lang="en-US" dirty="0"/>
                        <a:t>1.7216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1626051181"/>
                  </a:ext>
                </a:extLst>
              </a:tr>
              <a:tr h="469054">
                <a:tc>
                  <a:txBody>
                    <a:bodyPr/>
                    <a:lstStyle/>
                    <a:p>
                      <a:pPr algn="ctr"/>
                      <a:r>
                        <a:rPr lang="en-US" dirty="0"/>
                        <a:t>4</a:t>
                      </a:r>
                      <a:endParaRPr lang="en-GB" dirty="0"/>
                    </a:p>
                  </a:txBody>
                  <a:tcPr anchor="ctr"/>
                </a:tc>
                <a:tc>
                  <a:txBody>
                    <a:bodyPr/>
                    <a:lstStyle/>
                    <a:p>
                      <a:pPr algn="ctr"/>
                      <a:r>
                        <a:rPr lang="en-US" dirty="0"/>
                        <a:t>2.869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1624066622"/>
                  </a:ext>
                </a:extLst>
              </a:tr>
            </a:tbl>
          </a:graphicData>
        </a:graphic>
      </p:graphicFrame>
      <p:sp>
        <p:nvSpPr>
          <p:cNvPr id="8" name="TextBox 7">
            <a:extLst>
              <a:ext uri="{FF2B5EF4-FFF2-40B4-BE49-F238E27FC236}">
                <a16:creationId xmlns:a16="http://schemas.microsoft.com/office/drawing/2014/main" xmlns="" id="{D588C38D-A2E7-4402-B0B3-D5B35CB33B29}"/>
              </a:ext>
            </a:extLst>
          </p:cNvPr>
          <p:cNvSpPr txBox="1"/>
          <p:nvPr/>
        </p:nvSpPr>
        <p:spPr>
          <a:xfrm>
            <a:off x="162558" y="3326969"/>
            <a:ext cx="6370321" cy="584775"/>
          </a:xfrm>
          <a:prstGeom prst="rect">
            <a:avLst/>
          </a:prstGeom>
          <a:noFill/>
        </p:spPr>
        <p:txBody>
          <a:bodyPr wrap="square" rtlCol="0">
            <a:spAutoFit/>
          </a:bodyPr>
          <a:lstStyle/>
          <a:p>
            <a:r>
              <a:rPr lang="en-US" sz="3200" b="1" i="1" dirty="0"/>
              <a:t>Emergency:</a:t>
            </a:r>
            <a:endParaRPr lang="en-GB" sz="3200" b="1" i="1" dirty="0"/>
          </a:p>
        </p:txBody>
      </p:sp>
      <p:graphicFrame>
        <p:nvGraphicFramePr>
          <p:cNvPr id="9" name="Table 8">
            <a:extLst>
              <a:ext uri="{FF2B5EF4-FFF2-40B4-BE49-F238E27FC236}">
                <a16:creationId xmlns:a16="http://schemas.microsoft.com/office/drawing/2014/main" xmlns="" id="{1866665A-1F01-4C7C-80E8-157436C19E76}"/>
              </a:ext>
            </a:extLst>
          </p:cNvPr>
          <p:cNvGraphicFramePr>
            <a:graphicFrameLocks noGrp="1"/>
          </p:cNvGraphicFramePr>
          <p:nvPr>
            <p:extLst>
              <p:ext uri="{D42A27DB-BD31-4B8C-83A1-F6EECF244321}">
                <p14:modId xmlns:p14="http://schemas.microsoft.com/office/powerpoint/2010/main" val="2981261885"/>
              </p:ext>
            </p:extLst>
          </p:nvPr>
        </p:nvGraphicFramePr>
        <p:xfrm>
          <a:off x="162558" y="3911744"/>
          <a:ext cx="8107679" cy="1952414"/>
        </p:xfrm>
        <a:graphic>
          <a:graphicData uri="http://schemas.openxmlformats.org/drawingml/2006/table">
            <a:tbl>
              <a:tblPr firstRow="1" bandRow="1">
                <a:tableStyleId>{F5AB1C69-6EDB-4FF4-983F-18BD219EF322}</a:tableStyleId>
              </a:tblPr>
              <a:tblGrid>
                <a:gridCol w="2382953">
                  <a:extLst>
                    <a:ext uri="{9D8B030D-6E8A-4147-A177-3AD203B41FA5}">
                      <a16:colId xmlns:a16="http://schemas.microsoft.com/office/drawing/2014/main" xmlns="" val="389053930"/>
                    </a:ext>
                  </a:extLst>
                </a:gridCol>
                <a:gridCol w="2129147">
                  <a:extLst>
                    <a:ext uri="{9D8B030D-6E8A-4147-A177-3AD203B41FA5}">
                      <a16:colId xmlns:a16="http://schemas.microsoft.com/office/drawing/2014/main" xmlns="" val="1710760720"/>
                    </a:ext>
                  </a:extLst>
                </a:gridCol>
                <a:gridCol w="3595579">
                  <a:extLst>
                    <a:ext uri="{9D8B030D-6E8A-4147-A177-3AD203B41FA5}">
                      <a16:colId xmlns:a16="http://schemas.microsoft.com/office/drawing/2014/main" xmlns="" val="1898585292"/>
                    </a:ext>
                  </a:extLst>
                </a:gridCol>
              </a:tblGrid>
              <a:tr h="370840">
                <a:tc>
                  <a:txBody>
                    <a:bodyPr/>
                    <a:lstStyle/>
                    <a:p>
                      <a:pPr algn="ctr"/>
                      <a:r>
                        <a:rPr lang="en-US" dirty="0"/>
                        <a:t>Circuit</a:t>
                      </a:r>
                      <a:endParaRPr lang="en-GB" dirty="0"/>
                    </a:p>
                  </a:txBody>
                  <a:tcPr anchor="ctr"/>
                </a:tc>
                <a:tc>
                  <a:txBody>
                    <a:bodyPr/>
                    <a:lstStyle/>
                    <a:p>
                      <a:pPr algn="ctr"/>
                      <a:r>
                        <a:rPr lang="en-US" dirty="0"/>
                        <a:t>Current</a:t>
                      </a:r>
                      <a:endParaRPr lang="en-GB" dirty="0"/>
                    </a:p>
                  </a:txBody>
                  <a:tcPr anchor="ctr"/>
                </a:tc>
                <a:tc>
                  <a:txBody>
                    <a:bodyPr/>
                    <a:lstStyle/>
                    <a:p>
                      <a:pPr algn="ctr"/>
                      <a:r>
                        <a:rPr lang="en-US" dirty="0"/>
                        <a:t>Conduit</a:t>
                      </a:r>
                      <a:endParaRPr lang="en-GB" dirty="0"/>
                    </a:p>
                  </a:txBody>
                  <a:tcPr anchor="ctr"/>
                </a:tc>
                <a:extLst>
                  <a:ext uri="{0D108BD9-81ED-4DB2-BD59-A6C34878D82A}">
                    <a16:rowId xmlns:a16="http://schemas.microsoft.com/office/drawing/2014/main" xmlns="" val="236503215"/>
                  </a:ext>
                </a:extLst>
              </a:tr>
              <a:tr h="370840">
                <a:tc>
                  <a:txBody>
                    <a:bodyPr/>
                    <a:lstStyle/>
                    <a:p>
                      <a:pPr algn="ctr"/>
                      <a:r>
                        <a:rPr lang="en-US" dirty="0"/>
                        <a:t>1</a:t>
                      </a:r>
                      <a:endParaRPr lang="en-GB" dirty="0"/>
                    </a:p>
                  </a:txBody>
                  <a:tcPr anchor="ctr"/>
                </a:tc>
                <a:tc>
                  <a:txBody>
                    <a:bodyPr/>
                    <a:lstStyle/>
                    <a:p>
                      <a:pPr algn="ctr"/>
                      <a:r>
                        <a:rPr lang="en-US" dirty="0"/>
                        <a:t>2.17 A</a:t>
                      </a:r>
                      <a:endParaRPr lang="en-GB" dirty="0"/>
                    </a:p>
                  </a:txBody>
                  <a:tcPr anchor="ctr"/>
                </a:tc>
                <a:tc>
                  <a:txBody>
                    <a:bodyPr/>
                    <a:lstStyle/>
                    <a:p>
                      <a:pPr algn="ct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2662592322"/>
                  </a:ext>
                </a:extLst>
              </a:tr>
              <a:tr h="370840">
                <a:tc>
                  <a:txBody>
                    <a:bodyPr/>
                    <a:lstStyle/>
                    <a:p>
                      <a:pPr algn="ctr"/>
                      <a:r>
                        <a:rPr lang="en-US" dirty="0"/>
                        <a:t>2</a:t>
                      </a:r>
                      <a:endParaRPr lang="en-GB" dirty="0"/>
                    </a:p>
                  </a:txBody>
                  <a:tcPr anchor="ctr"/>
                </a:tc>
                <a:tc>
                  <a:txBody>
                    <a:bodyPr/>
                    <a:lstStyle/>
                    <a:p>
                      <a:pPr algn="ctr"/>
                      <a:r>
                        <a:rPr lang="en-US" dirty="0"/>
                        <a:t>0.341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2265971710"/>
                  </a:ext>
                </a:extLst>
              </a:tr>
              <a:tr h="370840">
                <a:tc>
                  <a:txBody>
                    <a:bodyPr/>
                    <a:lstStyle/>
                    <a:p>
                      <a:pPr algn="ctr"/>
                      <a:r>
                        <a:rPr lang="en-US" dirty="0"/>
                        <a:t>3</a:t>
                      </a:r>
                      <a:endParaRPr lang="en-GB" dirty="0"/>
                    </a:p>
                  </a:txBody>
                  <a:tcPr anchor="ctr"/>
                </a:tc>
                <a:tc>
                  <a:txBody>
                    <a:bodyPr/>
                    <a:lstStyle/>
                    <a:p>
                      <a:pPr algn="ctr"/>
                      <a:r>
                        <a:rPr lang="en-US" dirty="0"/>
                        <a:t>1.364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1626051181"/>
                  </a:ext>
                </a:extLst>
              </a:tr>
              <a:tr h="469054">
                <a:tc>
                  <a:txBody>
                    <a:bodyPr/>
                    <a:lstStyle/>
                    <a:p>
                      <a:pPr algn="ctr"/>
                      <a:r>
                        <a:rPr lang="en-US" dirty="0"/>
                        <a:t>4</a:t>
                      </a:r>
                      <a:endParaRPr lang="en-GB" dirty="0"/>
                    </a:p>
                  </a:txBody>
                  <a:tcPr anchor="ctr"/>
                </a:tc>
                <a:tc>
                  <a:txBody>
                    <a:bodyPr/>
                    <a:lstStyle/>
                    <a:p>
                      <a:pPr algn="ctr"/>
                      <a:r>
                        <a:rPr lang="en-US" dirty="0"/>
                        <a:t>2.034 A</a:t>
                      </a:r>
                      <a:endParaRPr lang="en-GB"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Times New Roman" panose="02020603050405020304" pitchFamily="18" charset="0"/>
                        </a:rPr>
                        <a:t>2 x 1.5rm BYM + 1.5 BYA ECC </a:t>
                      </a:r>
                      <a:endParaRPr lang="en-GB" dirty="0"/>
                    </a:p>
                  </a:txBody>
                  <a:tcPr anchor="ctr"/>
                </a:tc>
                <a:extLst>
                  <a:ext uri="{0D108BD9-81ED-4DB2-BD59-A6C34878D82A}">
                    <a16:rowId xmlns:a16="http://schemas.microsoft.com/office/drawing/2014/main" xmlns="" val="1624066622"/>
                  </a:ext>
                </a:extLst>
              </a:tr>
            </a:tbl>
          </a:graphicData>
        </a:graphic>
      </p:graphicFrame>
      <p:sp>
        <p:nvSpPr>
          <p:cNvPr id="4" name="TextBox 3">
            <a:extLst>
              <a:ext uri="{FF2B5EF4-FFF2-40B4-BE49-F238E27FC236}">
                <a16:creationId xmlns:a16="http://schemas.microsoft.com/office/drawing/2014/main" xmlns="" id="{100C6161-D62B-41A0-3A03-EEFA8104BFB9}"/>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22754674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45357D43-5FD5-43CE-AA62-DD8702D8BE67}"/>
              </a:ext>
            </a:extLst>
          </p:cNvPr>
          <p:cNvSpPr>
            <a:spLocks noGrp="1"/>
          </p:cNvSpPr>
          <p:nvPr>
            <p:ph type="sldNum" sz="quarter" idx="12"/>
          </p:nvPr>
        </p:nvSpPr>
        <p:spPr/>
        <p:txBody>
          <a:bodyPr/>
          <a:lstStyle/>
          <a:p>
            <a:fld id="{2B8316FF-0C02-48DE-86DE-5DBAA1AD2002}" type="slidenum">
              <a:rPr lang="en-GB" smtClean="0"/>
              <a:pPr/>
              <a:t>25</a:t>
            </a:fld>
            <a:endParaRPr lang="en-GB" dirty="0"/>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071" y="240631"/>
            <a:ext cx="10994620" cy="5953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xmlns="" id="{2BA10FBF-C571-A671-BCDC-4BD470ADCFCA}"/>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369556865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EEB54BB8-4430-43E6-A66A-622592E069DD}"/>
              </a:ext>
            </a:extLst>
          </p:cNvPr>
          <p:cNvSpPr>
            <a:spLocks noGrp="1"/>
          </p:cNvSpPr>
          <p:nvPr>
            <p:ph type="sldNum" sz="quarter" idx="12"/>
          </p:nvPr>
        </p:nvSpPr>
        <p:spPr/>
        <p:txBody>
          <a:bodyPr/>
          <a:lstStyle/>
          <a:p>
            <a:fld id="{2B8316FF-0C02-48DE-86DE-5DBAA1AD2002}" type="slidenum">
              <a:rPr lang="en-GB" smtClean="0"/>
              <a:pPr/>
              <a:t>26</a:t>
            </a:fld>
            <a:endParaRPr lang="en-GB" dirty="0"/>
          </a:p>
        </p:txBody>
      </p:sp>
      <p:pic>
        <p:nvPicPr>
          <p:cNvPr id="1741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060" y="250256"/>
            <a:ext cx="10814379" cy="59165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xmlns="" id="{C4FD5F29-6985-6DE8-40FD-8956F6DFF7A8}"/>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390137481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46CA2D23-DAFE-4970-BD63-ADA6C4DCD83A}"/>
              </a:ext>
            </a:extLst>
          </p:cNvPr>
          <p:cNvSpPr txBox="1"/>
          <p:nvPr/>
        </p:nvSpPr>
        <p:spPr>
          <a:xfrm>
            <a:off x="162559" y="63768"/>
            <a:ext cx="6370321" cy="584775"/>
          </a:xfrm>
          <a:prstGeom prst="rect">
            <a:avLst/>
          </a:prstGeom>
          <a:noFill/>
        </p:spPr>
        <p:txBody>
          <a:bodyPr wrap="square" rtlCol="0">
            <a:spAutoFit/>
          </a:bodyPr>
          <a:lstStyle/>
          <a:p>
            <a:r>
              <a:rPr lang="en-US" sz="3200" b="1" i="1" dirty="0"/>
              <a:t>Calculations for SDB (Ground Floor):</a:t>
            </a:r>
            <a:endParaRPr lang="en-GB" sz="3200" b="1" i="1" dirty="0"/>
          </a:p>
        </p:txBody>
      </p:sp>
      <p:sp>
        <p:nvSpPr>
          <p:cNvPr id="7" name="Slide Number Placeholder 6">
            <a:extLst>
              <a:ext uri="{FF2B5EF4-FFF2-40B4-BE49-F238E27FC236}">
                <a16:creationId xmlns:a16="http://schemas.microsoft.com/office/drawing/2014/main" xmlns="" id="{48904493-76FC-4BDF-A4A3-917B3AD17C03}"/>
              </a:ext>
            </a:extLst>
          </p:cNvPr>
          <p:cNvSpPr>
            <a:spLocks noGrp="1"/>
          </p:cNvSpPr>
          <p:nvPr>
            <p:ph type="sldNum" sz="quarter" idx="12"/>
          </p:nvPr>
        </p:nvSpPr>
        <p:spPr/>
        <p:txBody>
          <a:bodyPr/>
          <a:lstStyle/>
          <a:p>
            <a:fld id="{2B8316FF-0C02-48DE-86DE-5DBAA1AD2002}" type="slidenum">
              <a:rPr lang="en-GB" smtClean="0"/>
              <a:pPr/>
              <a:t>27</a:t>
            </a:fld>
            <a:endParaRPr lang="en-GB" dirty="0"/>
          </a:p>
        </p:txBody>
      </p:sp>
      <mc:AlternateContent xmlns:mc="http://schemas.openxmlformats.org/markup-compatibility/2006" xmlns:a14="http://schemas.microsoft.com/office/drawing/2010/main">
        <mc:Choice Requires="a14">
          <p:sp>
            <p:nvSpPr>
              <p:cNvPr id="6" name="TextBox 5"/>
              <p:cNvSpPr txBox="1"/>
              <p:nvPr/>
            </p:nvSpPr>
            <p:spPr>
              <a:xfrm>
                <a:off x="298384" y="885524"/>
                <a:ext cx="7631448" cy="4814075"/>
              </a:xfrm>
              <a:prstGeom prst="rect">
                <a:avLst/>
              </a:prstGeom>
              <a:noFill/>
            </p:spPr>
            <p:txBody>
              <a:bodyPr wrap="none" rtlCol="0">
                <a:spAutoFit/>
              </a:bodyPr>
              <a:lstStyle/>
              <a:p>
                <a:r>
                  <a:rPr lang="en-US" dirty="0"/>
                  <a:t>SDB Load = Total load x 0.7 + Total P socket load x 0.2 + Total Q socket load x 0.2</a:t>
                </a:r>
              </a:p>
              <a:p>
                <a:r>
                  <a:rPr lang="en-US" dirty="0"/>
                  <a:t>Total Load = CKT1 load + CKT2 load + CKT3 load + CKT4 load + CKT5 load</a:t>
                </a:r>
              </a:p>
              <a:p>
                <a:r>
                  <a:rPr lang="en-US" dirty="0"/>
                  <a:t>SDB Current = </a:t>
                </a:r>
                <a14:m>
                  <m:oMath xmlns:m="http://schemas.openxmlformats.org/officeDocument/2006/math">
                    <m:f>
                      <m:fPr>
                        <m:ctrlPr>
                          <a:rPr lang="en-US" i="1">
                            <a:latin typeface="Cambria Math"/>
                          </a:rPr>
                        </m:ctrlPr>
                      </m:fPr>
                      <m:num>
                        <m:r>
                          <a:rPr lang="en-US" i="1">
                            <a:latin typeface="Cambria Math" panose="02040503050406030204" pitchFamily="18" charset="0"/>
                          </a:rPr>
                          <m:t>𝑆𝐷𝐵</m:t>
                        </m:r>
                        <m:r>
                          <a:rPr lang="en-US" i="1">
                            <a:latin typeface="Cambria Math" panose="02040503050406030204" pitchFamily="18" charset="0"/>
                          </a:rPr>
                          <m:t> </m:t>
                        </m:r>
                        <m:r>
                          <a:rPr lang="en-US" i="1">
                            <a:latin typeface="Cambria Math" panose="02040503050406030204" pitchFamily="18" charset="0"/>
                          </a:rPr>
                          <m:t>𝑙𝑜𝑎𝑑</m:t>
                        </m:r>
                      </m:num>
                      <m:den>
                        <m:r>
                          <a:rPr lang="en-US" i="1">
                            <a:latin typeface="Cambria Math" panose="02040503050406030204" pitchFamily="18" charset="0"/>
                          </a:rPr>
                          <m:t>𝑉𝑜𝑙𝑡𝑎𝑔𝑒</m:t>
                        </m:r>
                        <m:r>
                          <a:rPr lang="en-US" i="1">
                            <a:latin typeface="Cambria Math" panose="02040503050406030204" pitchFamily="18" charset="0"/>
                          </a:rPr>
                          <m:t> ∗ </m:t>
                        </m:r>
                        <m:r>
                          <a:rPr lang="en-US" i="1">
                            <a:latin typeface="Cambria Math" panose="02040503050406030204" pitchFamily="18" charset="0"/>
                          </a:rPr>
                          <m:t>𝑝𝑓</m:t>
                        </m:r>
                        <m:r>
                          <a:rPr lang="en-US" i="1">
                            <a:latin typeface="Cambria Math" panose="02040503050406030204" pitchFamily="18" charset="0"/>
                          </a:rPr>
                          <m:t> </m:t>
                        </m:r>
                      </m:den>
                    </m:f>
                  </m:oMath>
                </a14:m>
                <a:r>
                  <a:rPr lang="en-US" dirty="0"/>
                  <a:t> (A)</a:t>
                </a:r>
              </a:p>
              <a:p>
                <a:r>
                  <a:rPr lang="en-US" dirty="0"/>
                  <a:t>P load = 3000 W</a:t>
                </a:r>
              </a:p>
              <a:p>
                <a:r>
                  <a:rPr lang="en-US" dirty="0"/>
                  <a:t>Voltage = 220 V</a:t>
                </a:r>
              </a:p>
              <a:p>
                <a:r>
                  <a:rPr lang="en-US" dirty="0"/>
                  <a:t>Power Factor, </a:t>
                </a:r>
                <a:r>
                  <a:rPr lang="en-US" dirty="0" err="1"/>
                  <a:t>pf</a:t>
                </a:r>
                <a:r>
                  <a:rPr lang="en-US" dirty="0"/>
                  <a:t> = 0.8</a:t>
                </a:r>
              </a:p>
              <a:p>
                <a:r>
                  <a:rPr lang="en-US" dirty="0"/>
                  <a:t>CKT1 load = </a:t>
                </a:r>
                <a14:m>
                  <m:oMath xmlns:m="http://schemas.openxmlformats.org/officeDocument/2006/math">
                    <m:r>
                      <a:rPr lang="en-US" i="1">
                        <a:latin typeface="Cambria Math" panose="02040503050406030204" pitchFamily="18" charset="0"/>
                      </a:rPr>
                      <m:t>45+100+60+60+100+100</m:t>
                    </m:r>
                  </m:oMath>
                </a14:m>
                <a:r>
                  <a:rPr lang="en-US" dirty="0"/>
                  <a:t> = 465 W</a:t>
                </a:r>
              </a:p>
              <a:p>
                <a:r>
                  <a:rPr lang="en-US" dirty="0"/>
                  <a:t>CKT1 load = </a:t>
                </a:r>
                <a14:m>
                  <m:oMath xmlns:m="http://schemas.openxmlformats.org/officeDocument/2006/math">
                    <m:r>
                      <a:rPr lang="en-US" i="1">
                        <a:latin typeface="Cambria Math" panose="02040503050406030204" pitchFamily="18" charset="0"/>
                      </a:rPr>
                      <m:t>100+60+60+100+100</m:t>
                    </m:r>
                  </m:oMath>
                </a14:m>
                <a:r>
                  <a:rPr lang="en-US" dirty="0"/>
                  <a:t> = 420 W</a:t>
                </a:r>
              </a:p>
              <a:p>
                <a:r>
                  <a:rPr lang="en-US" dirty="0"/>
                  <a:t>CKT1 load = </a:t>
                </a:r>
                <a14:m>
                  <m:oMath xmlns:m="http://schemas.openxmlformats.org/officeDocument/2006/math">
                    <m:r>
                      <a:rPr lang="en-US" i="1">
                        <a:latin typeface="Cambria Math" panose="02040503050406030204" pitchFamily="18" charset="0"/>
                      </a:rPr>
                      <m:t>23+40+40</m:t>
                    </m:r>
                  </m:oMath>
                </a14:m>
                <a:r>
                  <a:rPr lang="en-US" dirty="0"/>
                  <a:t> = 103 W</a:t>
                </a:r>
              </a:p>
              <a:p>
                <a:r>
                  <a:rPr lang="en-US" dirty="0"/>
                  <a:t>CKT1 load = 9*23 = 207 W</a:t>
                </a:r>
              </a:p>
              <a:p>
                <a:r>
                  <a:rPr lang="en-US" dirty="0"/>
                  <a:t>CKT1 load = 8*23 = 184 W</a:t>
                </a:r>
              </a:p>
              <a:p>
                <a:r>
                  <a:rPr lang="en-US" dirty="0"/>
                  <a:t>Total load = 465 + 420 + 103 + 207 + 184 = 1379 W</a:t>
                </a:r>
              </a:p>
              <a:p>
                <a:r>
                  <a:rPr lang="en-US" dirty="0"/>
                  <a:t>SDB load = 1379*0.7 + 3000*0.2 = 1565.3 W</a:t>
                </a:r>
              </a:p>
              <a:p>
                <a:r>
                  <a:rPr lang="en-US" dirty="0"/>
                  <a:t>SDB current = </a:t>
                </a:r>
                <a14:m>
                  <m:oMath xmlns:m="http://schemas.openxmlformats.org/officeDocument/2006/math">
                    <m:f>
                      <m:fPr>
                        <m:ctrlPr>
                          <a:rPr lang="en-US" i="1">
                            <a:latin typeface="Cambria Math"/>
                          </a:rPr>
                        </m:ctrlPr>
                      </m:fPr>
                      <m:num>
                        <m:r>
                          <a:rPr lang="en-US" i="1">
                            <a:latin typeface="Cambria Math" panose="02040503050406030204" pitchFamily="18" charset="0"/>
                          </a:rPr>
                          <m:t>1565.3</m:t>
                        </m:r>
                      </m:num>
                      <m:den>
                        <m:r>
                          <a:rPr lang="en-US" i="1">
                            <a:latin typeface="Cambria Math" panose="02040503050406030204" pitchFamily="18" charset="0"/>
                          </a:rPr>
                          <m:t>220∗0.8</m:t>
                        </m:r>
                      </m:den>
                    </m:f>
                  </m:oMath>
                </a14:m>
                <a:r>
                  <a:rPr lang="en-US" dirty="0"/>
                  <a:t> = 8.89 A</a:t>
                </a:r>
              </a:p>
              <a:p>
                <a:r>
                  <a:rPr lang="en-US" dirty="0"/>
                  <a:t>So, 10A SP MCCB is needed from SDB to MDB.</a:t>
                </a:r>
              </a:p>
              <a:p>
                <a:endParaRPr lang="en-US" dirty="0"/>
              </a:p>
            </p:txBody>
          </p:sp>
        </mc:Choice>
        <mc:Fallback xmlns="">
          <p:sp>
            <p:nvSpPr>
              <p:cNvPr id="6" name="TextBox 5"/>
              <p:cNvSpPr txBox="1">
                <a:spLocks noRot="1" noChangeAspect="1" noMove="1" noResize="1" noEditPoints="1" noAdjustHandles="1" noChangeArrowheads="1" noChangeShapeType="1" noTextEdit="1"/>
              </p:cNvSpPr>
              <p:nvPr/>
            </p:nvSpPr>
            <p:spPr>
              <a:xfrm>
                <a:off x="298384" y="885524"/>
                <a:ext cx="7631448" cy="4814075"/>
              </a:xfrm>
              <a:prstGeom prst="rect">
                <a:avLst/>
              </a:prstGeom>
              <a:blipFill rotWithShape="1">
                <a:blip r:embed="rId2"/>
                <a:stretch>
                  <a:fillRect l="-719" t="-633" r="-399" b="-1013"/>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xmlns="" id="{DA4B3BE4-895C-6DBA-A7A4-7ED316015478}"/>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65614768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A67E36C8-978B-4748-9AA2-6309E1425735}"/>
              </a:ext>
            </a:extLst>
          </p:cNvPr>
          <p:cNvSpPr txBox="1"/>
          <p:nvPr/>
        </p:nvSpPr>
        <p:spPr>
          <a:xfrm>
            <a:off x="162559" y="131143"/>
            <a:ext cx="10241281" cy="584775"/>
          </a:xfrm>
          <a:prstGeom prst="rect">
            <a:avLst/>
          </a:prstGeom>
          <a:noFill/>
        </p:spPr>
        <p:txBody>
          <a:bodyPr wrap="square" rtlCol="0">
            <a:spAutoFit/>
          </a:bodyPr>
          <a:lstStyle/>
          <a:p>
            <a:r>
              <a:rPr lang="en-US" sz="3200" b="1" i="1" dirty="0"/>
              <a:t>Calculations for ESDB (Ground Floor):</a:t>
            </a:r>
            <a:endParaRPr lang="en-GB" sz="3200" b="1" i="1" dirty="0"/>
          </a:p>
        </p:txBody>
      </p:sp>
      <p:sp>
        <p:nvSpPr>
          <p:cNvPr id="9" name="Slide Number Placeholder 8">
            <a:extLst>
              <a:ext uri="{FF2B5EF4-FFF2-40B4-BE49-F238E27FC236}">
                <a16:creationId xmlns:a16="http://schemas.microsoft.com/office/drawing/2014/main" xmlns="" id="{D32ACA1D-C37D-4E0E-B677-D767034CC207}"/>
              </a:ext>
            </a:extLst>
          </p:cNvPr>
          <p:cNvSpPr>
            <a:spLocks noGrp="1"/>
          </p:cNvSpPr>
          <p:nvPr>
            <p:ph type="sldNum" sz="quarter" idx="12"/>
          </p:nvPr>
        </p:nvSpPr>
        <p:spPr/>
        <p:txBody>
          <a:bodyPr/>
          <a:lstStyle/>
          <a:p>
            <a:fld id="{2B8316FF-0C02-48DE-86DE-5DBAA1AD2002}" type="slidenum">
              <a:rPr lang="en-GB" smtClean="0"/>
              <a:pPr/>
              <a:t>28</a:t>
            </a:fld>
            <a:endParaRPr lang="en-GB" dirty="0"/>
          </a:p>
        </p:txBody>
      </p:sp>
      <mc:AlternateContent xmlns:mc="http://schemas.openxmlformats.org/markup-compatibility/2006" xmlns:a14="http://schemas.microsoft.com/office/drawing/2010/main">
        <mc:Choice Requires="a14">
          <p:sp>
            <p:nvSpPr>
              <p:cNvPr id="3" name="TextBox 2"/>
              <p:cNvSpPr txBox="1"/>
              <p:nvPr/>
            </p:nvSpPr>
            <p:spPr>
              <a:xfrm>
                <a:off x="308009" y="1049154"/>
                <a:ext cx="7679538" cy="4409862"/>
              </a:xfrm>
              <a:prstGeom prst="rect">
                <a:avLst/>
              </a:prstGeom>
              <a:noFill/>
            </p:spPr>
            <p:txBody>
              <a:bodyPr wrap="none" rtlCol="0">
                <a:spAutoFit/>
              </a:bodyPr>
              <a:lstStyle/>
              <a:p>
                <a:r>
                  <a:rPr lang="en-US" dirty="0"/>
                  <a:t>ESDB load= Total load x 0.7 + Total P socket load x 0.2 + total Q socket load x 0.2 </a:t>
                </a:r>
              </a:p>
              <a:p>
                <a:r>
                  <a:rPr lang="en-US" dirty="0"/>
                  <a:t>Total Load = CKT1’ load + CKT2’ load + CKT3’ load + CKT4’ load</a:t>
                </a:r>
              </a:p>
              <a:p>
                <a:r>
                  <a:rPr lang="en-US" dirty="0"/>
                  <a:t>ESDB Current = </a:t>
                </a:r>
                <a14:m>
                  <m:oMath xmlns:m="http://schemas.openxmlformats.org/officeDocument/2006/math">
                    <m:f>
                      <m:fPr>
                        <m:ctrlPr>
                          <a:rPr lang="en-US" i="1">
                            <a:latin typeface="Cambria Math"/>
                          </a:rPr>
                        </m:ctrlPr>
                      </m:fPr>
                      <m:num>
                        <m:r>
                          <a:rPr lang="en-US" i="1">
                            <a:latin typeface="Cambria Math" panose="02040503050406030204" pitchFamily="18" charset="0"/>
                          </a:rPr>
                          <m:t>𝐸𝑆𝐷𝐵</m:t>
                        </m:r>
                        <m:r>
                          <a:rPr lang="en-US" i="1">
                            <a:latin typeface="Cambria Math" panose="02040503050406030204" pitchFamily="18" charset="0"/>
                          </a:rPr>
                          <m:t> </m:t>
                        </m:r>
                        <m:r>
                          <a:rPr lang="en-US" i="1">
                            <a:latin typeface="Cambria Math" panose="02040503050406030204" pitchFamily="18" charset="0"/>
                          </a:rPr>
                          <m:t>𝑙𝑜𝑎𝑑</m:t>
                        </m:r>
                      </m:num>
                      <m:den>
                        <m:r>
                          <a:rPr lang="en-US" i="1">
                            <a:latin typeface="Cambria Math" panose="02040503050406030204" pitchFamily="18" charset="0"/>
                          </a:rPr>
                          <m:t>𝑉𝑜𝑙𝑡𝑎𝑔𝑒</m:t>
                        </m:r>
                        <m:r>
                          <a:rPr lang="en-US" i="1">
                            <a:latin typeface="Cambria Math" panose="02040503050406030204" pitchFamily="18" charset="0"/>
                          </a:rPr>
                          <m:t> ∗ </m:t>
                        </m:r>
                        <m:r>
                          <a:rPr lang="en-US" i="1">
                            <a:latin typeface="Cambria Math" panose="02040503050406030204" pitchFamily="18" charset="0"/>
                          </a:rPr>
                          <m:t>𝑝𝑓</m:t>
                        </m:r>
                        <m:r>
                          <a:rPr lang="en-US" i="1">
                            <a:latin typeface="Cambria Math" panose="02040503050406030204" pitchFamily="18" charset="0"/>
                          </a:rPr>
                          <m:t> </m:t>
                        </m:r>
                      </m:den>
                    </m:f>
                  </m:oMath>
                </a14:m>
                <a:r>
                  <a:rPr lang="en-US" dirty="0"/>
                  <a:t> (A)</a:t>
                </a:r>
              </a:p>
              <a:p>
                <a:r>
                  <a:rPr lang="en-US" dirty="0"/>
                  <a:t>Voltage = 220 V </a:t>
                </a:r>
              </a:p>
              <a:p>
                <a:r>
                  <a:rPr lang="en-US" dirty="0"/>
                  <a:t>Power Factor, </a:t>
                </a:r>
                <a:r>
                  <a:rPr lang="en-US" dirty="0" err="1"/>
                  <a:t>pf</a:t>
                </a:r>
                <a:r>
                  <a:rPr lang="en-US" dirty="0"/>
                  <a:t> = 0.8</a:t>
                </a:r>
              </a:p>
              <a:p>
                <a:r>
                  <a:rPr lang="en-US" dirty="0"/>
                  <a:t>CKT1’ Load = 40 + 60 = 100𝑊</a:t>
                </a:r>
              </a:p>
              <a:p>
                <a:r>
                  <a:rPr lang="en-US" dirty="0"/>
                  <a:t>CKT2’ Load = 40 + 60 = 100𝑊</a:t>
                </a:r>
              </a:p>
              <a:p>
                <a:r>
                  <a:rPr lang="en-US" dirty="0"/>
                  <a:t>CKT3’ Load = 23𝑊</a:t>
                </a:r>
              </a:p>
              <a:p>
                <a:r>
                  <a:rPr lang="en-US" dirty="0"/>
                  <a:t>CKT4’ Load = 23 + 23 + 23 = 69𝑊</a:t>
                </a:r>
              </a:p>
              <a:p>
                <a:r>
                  <a:rPr lang="en-US" dirty="0"/>
                  <a:t>CKT5’ Load = 23 + 23 + 23 = 69𝑊</a:t>
                </a:r>
              </a:p>
              <a:p>
                <a:r>
                  <a:rPr lang="en-US" dirty="0"/>
                  <a:t>Total load = 100 + 100 + 23 + 69 + 69 = 361𝑊</a:t>
                </a:r>
              </a:p>
              <a:p>
                <a:r>
                  <a:rPr lang="en-US" dirty="0"/>
                  <a:t>ESDB Load = 361 ∗ 0.7 = 252.7𝑊</a:t>
                </a:r>
              </a:p>
              <a:p>
                <a:r>
                  <a:rPr lang="en-US" dirty="0"/>
                  <a:t>ESDB Current = 1.44𝐴</a:t>
                </a:r>
              </a:p>
              <a:p>
                <a:r>
                  <a:rPr lang="en-US" dirty="0"/>
                  <a:t>So, 5 A SP MCCB is needed from ESDB GND to EMDB.</a:t>
                </a:r>
              </a:p>
              <a:p>
                <a:endParaRPr lang="en-US" dirty="0"/>
              </a:p>
            </p:txBody>
          </p:sp>
        </mc:Choice>
        <mc:Fallback xmlns="">
          <p:sp>
            <p:nvSpPr>
              <p:cNvPr id="3" name="TextBox 2"/>
              <p:cNvSpPr txBox="1">
                <a:spLocks noRot="1" noChangeAspect="1" noMove="1" noResize="1" noEditPoints="1" noAdjustHandles="1" noChangeArrowheads="1" noChangeShapeType="1" noTextEdit="1"/>
              </p:cNvSpPr>
              <p:nvPr/>
            </p:nvSpPr>
            <p:spPr>
              <a:xfrm>
                <a:off x="308009" y="1049154"/>
                <a:ext cx="7679538" cy="4409862"/>
              </a:xfrm>
              <a:prstGeom prst="rect">
                <a:avLst/>
              </a:prstGeom>
              <a:blipFill rotWithShape="1">
                <a:blip r:embed="rId2"/>
                <a:stretch>
                  <a:fillRect l="-715" t="-691" r="-477" b="-1243"/>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xmlns="" id="{53498D8E-3029-E7B7-ED23-1697B7DD27DA}"/>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30998433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368BC7B-1C19-4C6F-A0CE-FDDC49DD517E}"/>
              </a:ext>
            </a:extLst>
          </p:cNvPr>
          <p:cNvSpPr>
            <a:spLocks noGrp="1"/>
          </p:cNvSpPr>
          <p:nvPr>
            <p:ph type="sldNum" sz="quarter" idx="12"/>
          </p:nvPr>
        </p:nvSpPr>
        <p:spPr/>
        <p:txBody>
          <a:bodyPr/>
          <a:lstStyle/>
          <a:p>
            <a:fld id="{2B8316FF-0C02-48DE-86DE-5DBAA1AD2002}" type="slidenum">
              <a:rPr lang="en-GB" smtClean="0"/>
              <a:pPr/>
              <a:t>29</a:t>
            </a:fld>
            <a:endParaRPr lang="en-GB" dirty="0"/>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13297" y="417646"/>
            <a:ext cx="8787865" cy="54647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xmlns="" id="{673C5D9D-7620-7D28-328B-C6B2790501A3}"/>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9512064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746124-7FCF-4BBC-B183-0B84CA8837C8}"/>
              </a:ext>
            </a:extLst>
          </p:cNvPr>
          <p:cNvSpPr>
            <a:spLocks noGrp="1"/>
          </p:cNvSpPr>
          <p:nvPr>
            <p:ph type="title"/>
          </p:nvPr>
        </p:nvSpPr>
        <p:spPr>
          <a:xfrm>
            <a:off x="162559" y="4468"/>
            <a:ext cx="10515600" cy="1046160"/>
          </a:xfrm>
        </p:spPr>
        <p:txBody>
          <a:bodyPr/>
          <a:lstStyle/>
          <a:p>
            <a:r>
              <a:rPr lang="en-US" dirty="0"/>
              <a:t>Unit Description (First </a:t>
            </a:r>
            <a:r>
              <a:rPr lang="en-US" dirty="0" smtClean="0"/>
              <a:t>to Fifth </a:t>
            </a:r>
            <a:r>
              <a:rPr lang="en-US" dirty="0"/>
              <a:t>Floor)</a:t>
            </a:r>
            <a:endParaRPr lang="en-GB" dirty="0"/>
          </a:p>
        </p:txBody>
      </p:sp>
      <p:graphicFrame>
        <p:nvGraphicFramePr>
          <p:cNvPr id="4" name="Diagram 3">
            <a:extLst>
              <a:ext uri="{FF2B5EF4-FFF2-40B4-BE49-F238E27FC236}">
                <a16:creationId xmlns:a16="http://schemas.microsoft.com/office/drawing/2014/main" xmlns="" id="{2BF4CCCD-F944-44ED-948E-7436A75493F1}"/>
              </a:ext>
            </a:extLst>
          </p:cNvPr>
          <p:cNvGraphicFramePr/>
          <p:nvPr>
            <p:extLst>
              <p:ext uri="{D42A27DB-BD31-4B8C-83A1-F6EECF244321}">
                <p14:modId xmlns:p14="http://schemas.microsoft.com/office/powerpoint/2010/main" val="2294174108"/>
              </p:ext>
            </p:extLst>
          </p:nvPr>
        </p:nvGraphicFramePr>
        <p:xfrm>
          <a:off x="5598159" y="1066387"/>
          <a:ext cx="7594751" cy="51210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a:extLst>
              <a:ext uri="{FF2B5EF4-FFF2-40B4-BE49-F238E27FC236}">
                <a16:creationId xmlns:a16="http://schemas.microsoft.com/office/drawing/2014/main" xmlns="" id="{F604FF0F-DE81-4E9E-8CD2-960B3CB26872}"/>
              </a:ext>
            </a:extLst>
          </p:cNvPr>
          <p:cNvGraphicFramePr/>
          <p:nvPr>
            <p:extLst>
              <p:ext uri="{D42A27DB-BD31-4B8C-83A1-F6EECF244321}">
                <p14:modId xmlns:p14="http://schemas.microsoft.com/office/powerpoint/2010/main" val="3692651927"/>
              </p:ext>
            </p:extLst>
          </p:nvPr>
        </p:nvGraphicFramePr>
        <p:xfrm>
          <a:off x="293734" y="1167897"/>
          <a:ext cx="5093078" cy="432764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6" name="Up Arrow 6">
            <a:extLst>
              <a:ext uri="{FF2B5EF4-FFF2-40B4-BE49-F238E27FC236}">
                <a16:creationId xmlns:a16="http://schemas.microsoft.com/office/drawing/2014/main" xmlns="" id="{968D44A2-F0DC-4781-B269-615A4DF79BA8}"/>
              </a:ext>
            </a:extLst>
          </p:cNvPr>
          <p:cNvSpPr/>
          <p:nvPr/>
        </p:nvSpPr>
        <p:spPr>
          <a:xfrm>
            <a:off x="1593411" y="3983525"/>
            <a:ext cx="2399168" cy="182880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Entrance</a:t>
            </a:r>
          </a:p>
        </p:txBody>
      </p:sp>
      <p:sp>
        <p:nvSpPr>
          <p:cNvPr id="10" name="Slide Number Placeholder 9">
            <a:extLst>
              <a:ext uri="{FF2B5EF4-FFF2-40B4-BE49-F238E27FC236}">
                <a16:creationId xmlns:a16="http://schemas.microsoft.com/office/drawing/2014/main" xmlns="" id="{728B1C5A-3B8B-424E-B821-86E3F2740502}"/>
              </a:ext>
            </a:extLst>
          </p:cNvPr>
          <p:cNvSpPr>
            <a:spLocks noGrp="1"/>
          </p:cNvSpPr>
          <p:nvPr>
            <p:ph type="sldNum" sz="quarter" idx="12"/>
          </p:nvPr>
        </p:nvSpPr>
        <p:spPr/>
        <p:txBody>
          <a:bodyPr/>
          <a:lstStyle/>
          <a:p>
            <a:fld id="{2B8316FF-0C02-48DE-86DE-5DBAA1AD2002}" type="slidenum">
              <a:rPr lang="en-GB" smtClean="0"/>
              <a:pPr/>
              <a:t>3</a:t>
            </a:fld>
            <a:endParaRPr lang="en-GB" dirty="0"/>
          </a:p>
        </p:txBody>
      </p:sp>
      <p:sp>
        <p:nvSpPr>
          <p:cNvPr id="3" name="TextBox 2">
            <a:extLst>
              <a:ext uri="{FF2B5EF4-FFF2-40B4-BE49-F238E27FC236}">
                <a16:creationId xmlns:a16="http://schemas.microsoft.com/office/drawing/2014/main" xmlns="" id="{6B212EF2-A8AB-E65B-4E29-6E256EDDB920}"/>
              </a:ext>
            </a:extLst>
          </p:cNvPr>
          <p:cNvSpPr txBox="1"/>
          <p:nvPr/>
        </p:nvSpPr>
        <p:spPr>
          <a:xfrm>
            <a:off x="1632857"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52013155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3EEF382A-3623-49B6-9403-B4DC87C7C3E8}"/>
              </a:ext>
            </a:extLst>
          </p:cNvPr>
          <p:cNvSpPr>
            <a:spLocks noGrp="1"/>
          </p:cNvSpPr>
          <p:nvPr>
            <p:ph type="sldNum" sz="quarter" idx="12"/>
          </p:nvPr>
        </p:nvSpPr>
        <p:spPr/>
        <p:txBody>
          <a:bodyPr/>
          <a:lstStyle/>
          <a:p>
            <a:fld id="{2B8316FF-0C02-48DE-86DE-5DBAA1AD2002}" type="slidenum">
              <a:rPr lang="en-GB" smtClean="0"/>
              <a:pPr/>
              <a:t>30</a:t>
            </a:fld>
            <a:endParaRPr lang="en-GB" dirty="0"/>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0289" y="125128"/>
            <a:ext cx="9564010" cy="6254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xmlns="" id="{A25D3543-74A8-2DDD-CC3D-B158D1A24173}"/>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49501212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46CA2D23-DAFE-4970-BD63-ADA6C4DCD83A}"/>
              </a:ext>
            </a:extLst>
          </p:cNvPr>
          <p:cNvSpPr txBox="1"/>
          <p:nvPr/>
        </p:nvSpPr>
        <p:spPr>
          <a:xfrm>
            <a:off x="162559" y="63768"/>
            <a:ext cx="6370321" cy="584775"/>
          </a:xfrm>
          <a:prstGeom prst="rect">
            <a:avLst/>
          </a:prstGeom>
          <a:noFill/>
        </p:spPr>
        <p:txBody>
          <a:bodyPr wrap="square" rtlCol="0">
            <a:spAutoFit/>
          </a:bodyPr>
          <a:lstStyle/>
          <a:p>
            <a:r>
              <a:rPr lang="en-US" sz="3200" b="1" i="1" dirty="0"/>
              <a:t>Calculations for SDB </a:t>
            </a:r>
            <a:r>
              <a:rPr lang="en-US" sz="3200" b="1" dirty="0"/>
              <a:t>(1</a:t>
            </a:r>
            <a:r>
              <a:rPr lang="en-US" sz="3200" b="1" baseline="30000" dirty="0"/>
              <a:t>st</a:t>
            </a:r>
            <a:r>
              <a:rPr lang="en-US" sz="3200" b="1" dirty="0"/>
              <a:t> to 5</a:t>
            </a:r>
            <a:r>
              <a:rPr lang="en-US" sz="3200" b="1" baseline="30000" dirty="0"/>
              <a:t>th</a:t>
            </a:r>
            <a:r>
              <a:rPr lang="en-US" sz="3200" b="1" dirty="0"/>
              <a:t> Floor)</a:t>
            </a:r>
            <a:endParaRPr lang="en-GB" sz="3200" b="1" i="1" dirty="0"/>
          </a:p>
        </p:txBody>
      </p:sp>
      <p:sp>
        <p:nvSpPr>
          <p:cNvPr id="7" name="Slide Number Placeholder 6">
            <a:extLst>
              <a:ext uri="{FF2B5EF4-FFF2-40B4-BE49-F238E27FC236}">
                <a16:creationId xmlns:a16="http://schemas.microsoft.com/office/drawing/2014/main" xmlns="" id="{48904493-76FC-4BDF-A4A3-917B3AD17C03}"/>
              </a:ext>
            </a:extLst>
          </p:cNvPr>
          <p:cNvSpPr>
            <a:spLocks noGrp="1"/>
          </p:cNvSpPr>
          <p:nvPr>
            <p:ph type="sldNum" sz="quarter" idx="12"/>
          </p:nvPr>
        </p:nvSpPr>
        <p:spPr/>
        <p:txBody>
          <a:bodyPr/>
          <a:lstStyle/>
          <a:p>
            <a:fld id="{2B8316FF-0C02-48DE-86DE-5DBAA1AD2002}" type="slidenum">
              <a:rPr lang="en-GB" smtClean="0"/>
              <a:pPr/>
              <a:t>31</a:t>
            </a:fld>
            <a:endParaRPr lang="en-GB" dirty="0"/>
          </a:p>
        </p:txBody>
      </p:sp>
      <mc:AlternateContent xmlns:mc="http://schemas.openxmlformats.org/markup-compatibility/2006" xmlns:a14="http://schemas.microsoft.com/office/drawing/2010/main">
        <mc:Choice Requires="a14">
          <p:sp>
            <p:nvSpPr>
              <p:cNvPr id="6" name="TextBox 5"/>
              <p:cNvSpPr txBox="1"/>
              <p:nvPr/>
            </p:nvSpPr>
            <p:spPr>
              <a:xfrm>
                <a:off x="298384" y="885524"/>
                <a:ext cx="9006183" cy="2708434"/>
              </a:xfrm>
              <a:prstGeom prst="rect">
                <a:avLst/>
              </a:prstGeom>
              <a:noFill/>
            </p:spPr>
            <p:txBody>
              <a:bodyPr wrap="none" rtlCol="0">
                <a:spAutoFit/>
              </a:bodyPr>
              <a:lstStyle/>
              <a:p>
                <a:r>
                  <a:rPr lang="en-US" dirty="0"/>
                  <a:t>Total load = CKT 1 load+ CK2 load + CKT 3 load + CKT 4 load</a:t>
                </a:r>
              </a:p>
              <a:p>
                <a:r>
                  <a:rPr lang="en-US" dirty="0"/>
                  <a:t>= (375 +563 +303 +505) W</a:t>
                </a:r>
              </a:p>
              <a:p>
                <a:r>
                  <a:rPr lang="en-US" dirty="0"/>
                  <a:t>= 1746 W</a:t>
                </a:r>
              </a:p>
              <a:p>
                <a:r>
                  <a:rPr lang="en-US" dirty="0"/>
                  <a:t>P load = 3000 W Q load = 4000 W</a:t>
                </a:r>
              </a:p>
              <a:p>
                <a:r>
                  <a:rPr lang="en-US" dirty="0"/>
                  <a:t>There is 5 P load in the circuit and 3 Q load.</a:t>
                </a:r>
              </a:p>
              <a:p>
                <a:r>
                  <a:rPr lang="en-US" dirty="0"/>
                  <a:t>So, total load at the SDB for first floor = (1746 * .7 + 4 * 3000 * .2 + 3* 4000 * .2) W</a:t>
                </a:r>
              </a:p>
              <a:p>
                <a:r>
                  <a:rPr lang="en-US" dirty="0"/>
                  <a:t>= 6022.2 W</a:t>
                </a:r>
              </a:p>
              <a:p>
                <a:r>
                  <a:rPr lang="en-US" dirty="0"/>
                  <a:t>SDB current = </a:t>
                </a:r>
                <a14:m>
                  <m:oMath xmlns:m="http://schemas.openxmlformats.org/officeDocument/2006/math">
                    <m:f>
                      <m:fPr>
                        <m:ctrlPr>
                          <a:rPr lang="en-US" i="1">
                            <a:latin typeface="Cambria Math"/>
                          </a:rPr>
                        </m:ctrlPr>
                      </m:fPr>
                      <m:num>
                        <m:r>
                          <a:rPr lang="en-US" i="1">
                            <a:latin typeface="Cambria Math"/>
                          </a:rPr>
                          <m:t>6022.2</m:t>
                        </m:r>
                      </m:num>
                      <m:den>
                        <m:r>
                          <a:rPr lang="en-US" i="1">
                            <a:latin typeface="Cambria Math"/>
                          </a:rPr>
                          <m:t>220∗0.8</m:t>
                        </m:r>
                      </m:den>
                    </m:f>
                  </m:oMath>
                </a14:m>
                <a:r>
                  <a:rPr lang="en-US" dirty="0"/>
                  <a:t> = 34.217 A</a:t>
                </a:r>
                <a:br>
                  <a:rPr lang="en-US" dirty="0"/>
                </a:br>
                <a:r>
                  <a:rPr lang="en-US" dirty="0"/>
                  <a:t>So, 40A SP MCCB is needed from SDB to MDB. 2 x 16rm BYM + 16rm BYA ECC cable is needed. </a:t>
                </a:r>
              </a:p>
            </p:txBody>
          </p:sp>
        </mc:Choice>
        <mc:Fallback xmlns="">
          <p:sp>
            <p:nvSpPr>
              <p:cNvPr id="6" name="TextBox 5"/>
              <p:cNvSpPr txBox="1">
                <a:spLocks noRot="1" noChangeAspect="1" noMove="1" noResize="1" noEditPoints="1" noAdjustHandles="1" noChangeArrowheads="1" noChangeShapeType="1" noTextEdit="1"/>
              </p:cNvSpPr>
              <p:nvPr/>
            </p:nvSpPr>
            <p:spPr>
              <a:xfrm>
                <a:off x="298384" y="885524"/>
                <a:ext cx="9006183" cy="2708434"/>
              </a:xfrm>
              <a:prstGeom prst="rect">
                <a:avLst/>
              </a:prstGeom>
              <a:blipFill rotWithShape="1">
                <a:blip r:embed="rId2"/>
                <a:stretch>
                  <a:fillRect l="-609" t="-1124" r="-203" b="-2472"/>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xmlns="" id="{DA4B3BE4-895C-6DBA-A7A4-7ED316015478}"/>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41638046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A67E36C8-978B-4748-9AA2-6309E1425735}"/>
              </a:ext>
            </a:extLst>
          </p:cNvPr>
          <p:cNvSpPr txBox="1"/>
          <p:nvPr/>
        </p:nvSpPr>
        <p:spPr>
          <a:xfrm>
            <a:off x="162559" y="131143"/>
            <a:ext cx="10241281" cy="584775"/>
          </a:xfrm>
          <a:prstGeom prst="rect">
            <a:avLst/>
          </a:prstGeom>
          <a:noFill/>
        </p:spPr>
        <p:txBody>
          <a:bodyPr wrap="square" rtlCol="0">
            <a:spAutoFit/>
          </a:bodyPr>
          <a:lstStyle/>
          <a:p>
            <a:r>
              <a:rPr lang="en-US" sz="3200" b="1" i="1" dirty="0"/>
              <a:t>Calculations for ESDB </a:t>
            </a:r>
            <a:r>
              <a:rPr lang="en-US" sz="3200" b="1" dirty="0"/>
              <a:t>(1</a:t>
            </a:r>
            <a:r>
              <a:rPr lang="en-US" sz="3200" b="1" baseline="30000" dirty="0"/>
              <a:t>st</a:t>
            </a:r>
            <a:r>
              <a:rPr lang="en-US" sz="3200" b="1" dirty="0"/>
              <a:t> to 5</a:t>
            </a:r>
            <a:r>
              <a:rPr lang="en-US" sz="3200" b="1" baseline="30000" dirty="0"/>
              <a:t>th</a:t>
            </a:r>
            <a:r>
              <a:rPr lang="en-US" sz="3200" b="1" dirty="0"/>
              <a:t> Floor)</a:t>
            </a:r>
            <a:endParaRPr lang="en-GB" sz="3200" b="1" i="1" dirty="0"/>
          </a:p>
        </p:txBody>
      </p:sp>
      <p:sp>
        <p:nvSpPr>
          <p:cNvPr id="9" name="Slide Number Placeholder 8">
            <a:extLst>
              <a:ext uri="{FF2B5EF4-FFF2-40B4-BE49-F238E27FC236}">
                <a16:creationId xmlns:a16="http://schemas.microsoft.com/office/drawing/2014/main" xmlns="" id="{D32ACA1D-C37D-4E0E-B677-D767034CC207}"/>
              </a:ext>
            </a:extLst>
          </p:cNvPr>
          <p:cNvSpPr>
            <a:spLocks noGrp="1"/>
          </p:cNvSpPr>
          <p:nvPr>
            <p:ph type="sldNum" sz="quarter" idx="12"/>
          </p:nvPr>
        </p:nvSpPr>
        <p:spPr/>
        <p:txBody>
          <a:bodyPr/>
          <a:lstStyle/>
          <a:p>
            <a:fld id="{2B8316FF-0C02-48DE-86DE-5DBAA1AD2002}" type="slidenum">
              <a:rPr lang="en-GB" smtClean="0"/>
              <a:pPr/>
              <a:t>32</a:t>
            </a:fld>
            <a:endParaRPr lang="en-GB" dirty="0"/>
          </a:p>
        </p:txBody>
      </p:sp>
      <mc:AlternateContent xmlns:mc="http://schemas.openxmlformats.org/markup-compatibility/2006" xmlns:a14="http://schemas.microsoft.com/office/drawing/2010/main">
        <mc:Choice Requires="a14">
          <p:sp>
            <p:nvSpPr>
              <p:cNvPr id="3" name="TextBox 2"/>
              <p:cNvSpPr txBox="1"/>
              <p:nvPr/>
            </p:nvSpPr>
            <p:spPr>
              <a:xfrm>
                <a:off x="308009" y="1049154"/>
                <a:ext cx="7822013" cy="2708434"/>
              </a:xfrm>
              <a:prstGeom prst="rect">
                <a:avLst/>
              </a:prstGeom>
              <a:noFill/>
            </p:spPr>
            <p:txBody>
              <a:bodyPr wrap="none" rtlCol="0">
                <a:spAutoFit/>
              </a:bodyPr>
              <a:lstStyle/>
              <a:p>
                <a:r>
                  <a:rPr lang="en-US" dirty="0"/>
                  <a:t>Total load = CKT 1’ load+ CK2’ load + CKT 3’ load + CKT 4’ load</a:t>
                </a:r>
              </a:p>
              <a:p>
                <a:r>
                  <a:rPr lang="en-US" dirty="0"/>
                  <a:t>= (355 +60 + 240 +358) W</a:t>
                </a:r>
              </a:p>
              <a:p>
                <a:r>
                  <a:rPr lang="en-US" dirty="0"/>
                  <a:t>= 1013 W</a:t>
                </a:r>
              </a:p>
              <a:p>
                <a:r>
                  <a:rPr lang="en-US" dirty="0"/>
                  <a:t>P load = 3000 W Q load = 4000 W</a:t>
                </a:r>
              </a:p>
              <a:p>
                <a:r>
                  <a:rPr lang="en-US" dirty="0"/>
                  <a:t>There is one P load in the emergency circuit and no Q load.</a:t>
                </a:r>
              </a:p>
              <a:p>
                <a:r>
                  <a:rPr lang="en-US" dirty="0"/>
                  <a:t>So, total load at the ESDB for first floor = (1013 * .7 + 1 * 3000 * .2) W = 1309.1 W</a:t>
                </a:r>
              </a:p>
              <a:p>
                <a:r>
                  <a:rPr lang="en-US" dirty="0"/>
                  <a:t>ESDB current = </a:t>
                </a:r>
                <a14:m>
                  <m:oMath xmlns:m="http://schemas.openxmlformats.org/officeDocument/2006/math">
                    <m:f>
                      <m:fPr>
                        <m:ctrlPr>
                          <a:rPr lang="en-US" i="1">
                            <a:latin typeface="Cambria Math"/>
                          </a:rPr>
                        </m:ctrlPr>
                      </m:fPr>
                      <m:num>
                        <m:r>
                          <a:rPr lang="en-US" i="1">
                            <a:latin typeface="Cambria Math"/>
                          </a:rPr>
                          <m:t>1309.1</m:t>
                        </m:r>
                      </m:num>
                      <m:den>
                        <m:r>
                          <a:rPr lang="en-US" i="1">
                            <a:latin typeface="Cambria Math"/>
                          </a:rPr>
                          <m:t>220∗0.8</m:t>
                        </m:r>
                      </m:den>
                    </m:f>
                  </m:oMath>
                </a14:m>
                <a:r>
                  <a:rPr lang="en-US" dirty="0"/>
                  <a:t> = 7.438 A</a:t>
                </a:r>
              </a:p>
              <a:p>
                <a:r>
                  <a:rPr lang="en-US" dirty="0"/>
                  <a:t>So, 10A SP MCCB is needed from ESDB to EMDB. </a:t>
                </a:r>
              </a:p>
              <a:p>
                <a:r>
                  <a:rPr lang="en-US" dirty="0"/>
                  <a:t>2 x 2.5rm BYM + 2.5rm BYA ECC cable is needed. </a:t>
                </a:r>
              </a:p>
            </p:txBody>
          </p:sp>
        </mc:Choice>
        <mc:Fallback xmlns="">
          <p:sp>
            <p:nvSpPr>
              <p:cNvPr id="3" name="TextBox 2"/>
              <p:cNvSpPr txBox="1">
                <a:spLocks noRot="1" noChangeAspect="1" noMove="1" noResize="1" noEditPoints="1" noAdjustHandles="1" noChangeArrowheads="1" noChangeShapeType="1" noTextEdit="1"/>
              </p:cNvSpPr>
              <p:nvPr/>
            </p:nvSpPr>
            <p:spPr>
              <a:xfrm>
                <a:off x="308009" y="1049154"/>
                <a:ext cx="7822013" cy="2708434"/>
              </a:xfrm>
              <a:prstGeom prst="rect">
                <a:avLst/>
              </a:prstGeom>
              <a:blipFill rotWithShape="1">
                <a:blip r:embed="rId2"/>
                <a:stretch>
                  <a:fillRect l="-701" t="-1126" r="-390" b="-2703"/>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xmlns="" id="{53498D8E-3029-E7B7-ED23-1697B7DD27DA}"/>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48211062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CD259DC-2FB8-4184-A438-9CF783B1ACBD}"/>
              </a:ext>
            </a:extLst>
          </p:cNvPr>
          <p:cNvSpPr>
            <a:spLocks noGrp="1"/>
          </p:cNvSpPr>
          <p:nvPr>
            <p:ph type="sldNum" sz="quarter" idx="12"/>
          </p:nvPr>
        </p:nvSpPr>
        <p:spPr/>
        <p:txBody>
          <a:bodyPr/>
          <a:lstStyle/>
          <a:p>
            <a:fld id="{2B8316FF-0C02-48DE-86DE-5DBAA1AD2002}" type="slidenum">
              <a:rPr lang="en-GB" smtClean="0"/>
              <a:pPr/>
              <a:t>33</a:t>
            </a:fld>
            <a:endParaRPr lang="en-GB" dirty="0"/>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316" y="202131"/>
            <a:ext cx="11935763" cy="59151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xmlns="" id="{3CF7DF06-2368-2397-AE41-7FB670416840}"/>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04531909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B900430E-5395-4FC3-85A8-1509C5578386}"/>
              </a:ext>
            </a:extLst>
          </p:cNvPr>
          <p:cNvSpPr>
            <a:spLocks noGrp="1"/>
          </p:cNvSpPr>
          <p:nvPr>
            <p:ph type="sldNum" sz="quarter" idx="12"/>
          </p:nvPr>
        </p:nvSpPr>
        <p:spPr/>
        <p:txBody>
          <a:bodyPr/>
          <a:lstStyle/>
          <a:p>
            <a:fld id="{2B8316FF-0C02-48DE-86DE-5DBAA1AD2002}" type="slidenum">
              <a:rPr lang="en-GB" smtClean="0"/>
              <a:pPr/>
              <a:t>34</a:t>
            </a:fld>
            <a:endParaRPr lang="en-GB" dirty="0"/>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245" y="327259"/>
            <a:ext cx="11503202" cy="558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xmlns="" id="{2A9E1EAF-1CAF-5649-E069-59EB847B3588}"/>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6928389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A67E36C8-978B-4748-9AA2-6309E1425735}"/>
              </a:ext>
            </a:extLst>
          </p:cNvPr>
          <p:cNvSpPr txBox="1"/>
          <p:nvPr/>
        </p:nvSpPr>
        <p:spPr>
          <a:xfrm>
            <a:off x="162559" y="188893"/>
            <a:ext cx="10241281" cy="584775"/>
          </a:xfrm>
          <a:prstGeom prst="rect">
            <a:avLst/>
          </a:prstGeom>
          <a:noFill/>
        </p:spPr>
        <p:txBody>
          <a:bodyPr wrap="square" rtlCol="0">
            <a:spAutoFit/>
          </a:bodyPr>
          <a:lstStyle/>
          <a:p>
            <a:r>
              <a:rPr lang="en-US" sz="3200" b="1" i="1" dirty="0"/>
              <a:t>Calculations for EMDB:</a:t>
            </a:r>
            <a:endParaRPr lang="en-GB" sz="3200" b="1" i="1" dirty="0"/>
          </a:p>
        </p:txBody>
      </p:sp>
      <p:sp>
        <p:nvSpPr>
          <p:cNvPr id="7" name="Slide Number Placeholder 6">
            <a:extLst>
              <a:ext uri="{FF2B5EF4-FFF2-40B4-BE49-F238E27FC236}">
                <a16:creationId xmlns:a16="http://schemas.microsoft.com/office/drawing/2014/main" xmlns="" id="{2622BCFA-4935-4778-B8DF-08C629487D21}"/>
              </a:ext>
            </a:extLst>
          </p:cNvPr>
          <p:cNvSpPr>
            <a:spLocks noGrp="1"/>
          </p:cNvSpPr>
          <p:nvPr>
            <p:ph type="sldNum" sz="quarter" idx="12"/>
          </p:nvPr>
        </p:nvSpPr>
        <p:spPr/>
        <p:txBody>
          <a:bodyPr/>
          <a:lstStyle/>
          <a:p>
            <a:fld id="{2B8316FF-0C02-48DE-86DE-5DBAA1AD2002}" type="slidenum">
              <a:rPr lang="en-GB" smtClean="0"/>
              <a:pPr/>
              <a:t>35</a:t>
            </a:fld>
            <a:endParaRPr lang="en-GB" dirty="0"/>
          </a:p>
        </p:txBody>
      </p:sp>
      <mc:AlternateContent xmlns:mc="http://schemas.openxmlformats.org/markup-compatibility/2006" xmlns:a14="http://schemas.microsoft.com/office/drawing/2010/main">
        <mc:Choice Requires="a14">
          <p:sp>
            <p:nvSpPr>
              <p:cNvPr id="2" name="TextBox 1"/>
              <p:cNvSpPr txBox="1"/>
              <p:nvPr/>
            </p:nvSpPr>
            <p:spPr>
              <a:xfrm>
                <a:off x="462013" y="1049154"/>
                <a:ext cx="6448926" cy="4260077"/>
              </a:xfrm>
              <a:prstGeom prst="rect">
                <a:avLst/>
              </a:prstGeom>
              <a:noFill/>
            </p:spPr>
            <p:txBody>
              <a:bodyPr wrap="square" rtlCol="0">
                <a:spAutoFit/>
              </a:bodyPr>
              <a:lstStyle/>
              <a:p>
                <a:r>
                  <a:rPr lang="en-US" dirty="0"/>
                  <a:t>EMDB load = (Total ESDB load) × 0.7 + Lift Load × 0.7</a:t>
                </a:r>
              </a:p>
              <a:p>
                <a:r>
                  <a:rPr lang="en-US" dirty="0"/>
                  <a:t>Total ESDB load = (10 × ESDB load) + ESDB ground load</a:t>
                </a:r>
              </a:p>
              <a:p>
                <a:r>
                  <a:rPr lang="en-US" dirty="0"/>
                  <a:t>EMDB current = </a:t>
                </a:r>
                <a14:m>
                  <m:oMath xmlns:m="http://schemas.openxmlformats.org/officeDocument/2006/math">
                    <m:f>
                      <m:fPr>
                        <m:ctrlPr>
                          <a:rPr lang="en-US" i="1">
                            <a:latin typeface="Cambria Math"/>
                          </a:rPr>
                        </m:ctrlPr>
                      </m:fPr>
                      <m:num>
                        <m:r>
                          <a:rPr lang="en-US" i="1">
                            <a:latin typeface="Cambria Math" panose="02040503050406030204" pitchFamily="18" charset="0"/>
                          </a:rPr>
                          <m:t>𝐸𝑀𝐷𝐵</m:t>
                        </m:r>
                        <m:r>
                          <a:rPr lang="en-US">
                            <a:latin typeface="Cambria Math" panose="02040503050406030204" pitchFamily="18" charset="0"/>
                          </a:rPr>
                          <m:t> </m:t>
                        </m:r>
                        <m:r>
                          <a:rPr lang="en-US" i="1">
                            <a:latin typeface="Cambria Math" panose="02040503050406030204" pitchFamily="18" charset="0"/>
                          </a:rPr>
                          <m:t>𝐿𝑜𝑎𝑑</m:t>
                        </m:r>
                      </m:num>
                      <m:den>
                        <m:r>
                          <a:rPr lang="en-US">
                            <a:latin typeface="Cambria Math" panose="02040503050406030204" pitchFamily="18" charset="0"/>
                          </a:rPr>
                          <m:t>3</m:t>
                        </m:r>
                        <m:r>
                          <a:rPr lang="en-US" i="1">
                            <a:latin typeface="Cambria Math" panose="02040503050406030204" pitchFamily="18" charset="0"/>
                          </a:rPr>
                          <m:t>∗</m:t>
                        </m:r>
                        <m:r>
                          <a:rPr lang="en-US" i="1">
                            <a:latin typeface="Cambria Math" panose="02040503050406030204" pitchFamily="18" charset="0"/>
                          </a:rPr>
                          <m:t>𝑝h𝑎𝑠𝑒</m:t>
                        </m:r>
                        <m:r>
                          <a:rPr lang="en-US">
                            <a:latin typeface="Cambria Math" panose="02040503050406030204" pitchFamily="18" charset="0"/>
                          </a:rPr>
                          <m:t> </m:t>
                        </m:r>
                        <m:r>
                          <a:rPr lang="en-US" i="1">
                            <a:latin typeface="Cambria Math" panose="02040503050406030204" pitchFamily="18" charset="0"/>
                          </a:rPr>
                          <m:t>𝑣𝑜𝑙𝑡𝑎𝑔𝑒</m:t>
                        </m:r>
                        <m:r>
                          <a:rPr lang="en-US" i="1">
                            <a:latin typeface="Cambria Math" panose="02040503050406030204" pitchFamily="18" charset="0"/>
                          </a:rPr>
                          <m:t>∗</m:t>
                        </m:r>
                        <m:r>
                          <a:rPr lang="en-US" i="1">
                            <a:latin typeface="Cambria Math" panose="02040503050406030204" pitchFamily="18" charset="0"/>
                          </a:rPr>
                          <m:t>𝑝𝑓</m:t>
                        </m:r>
                      </m:den>
                    </m:f>
                  </m:oMath>
                </a14:m>
                <a:r>
                  <a:rPr lang="en-US" dirty="0"/>
                  <a:t> (A)</a:t>
                </a:r>
              </a:p>
              <a:p>
                <a:r>
                  <a:rPr lang="en-US" dirty="0"/>
                  <a:t>Phase voltage = 220 V </a:t>
                </a:r>
              </a:p>
              <a:p>
                <a:r>
                  <a:rPr lang="en-US" dirty="0" err="1"/>
                  <a:t>pf</a:t>
                </a:r>
                <a:r>
                  <a:rPr lang="en-US" dirty="0"/>
                  <a:t> = 0.8</a:t>
                </a:r>
              </a:p>
              <a:p>
                <a:r>
                  <a:rPr lang="en-US" dirty="0"/>
                  <a:t>Lift Load = 5000 W</a:t>
                </a:r>
              </a:p>
              <a:p>
                <a:r>
                  <a:rPr lang="en-US" dirty="0"/>
                  <a:t>ESDB load (1</a:t>
                </a:r>
                <a:r>
                  <a:rPr lang="en-US" baseline="30000" dirty="0"/>
                  <a:t>st</a:t>
                </a:r>
                <a:r>
                  <a:rPr lang="en-US" dirty="0"/>
                  <a:t> to 5</a:t>
                </a:r>
                <a:r>
                  <a:rPr lang="en-US" baseline="30000" dirty="0"/>
                  <a:t>th</a:t>
                </a:r>
                <a:r>
                  <a:rPr lang="en-US" dirty="0"/>
                  <a:t> floor) =1309.1 W </a:t>
                </a:r>
              </a:p>
              <a:p>
                <a:r>
                  <a:rPr lang="en-US" dirty="0"/>
                  <a:t>ESDB ground load = 252.7 W</a:t>
                </a:r>
                <a:br>
                  <a:rPr lang="en-US" dirty="0"/>
                </a:br>
                <a:r>
                  <a:rPr lang="en-US" dirty="0"/>
                  <a:t>Total ESDB load = (10 × 1309.1) + 252.7 = 13343.7 W</a:t>
                </a:r>
              </a:p>
              <a:p>
                <a:r>
                  <a:rPr lang="en-US" dirty="0"/>
                  <a:t>∴ EMDB load = (13343.7) × 0.7 + 5000 × 0.7 = 12840.59 W</a:t>
                </a:r>
              </a:p>
              <a:p>
                <a:r>
                  <a:rPr lang="en-US" dirty="0"/>
                  <a:t>EMDB current = </a:t>
                </a:r>
                <a14:m>
                  <m:oMath xmlns:m="http://schemas.openxmlformats.org/officeDocument/2006/math">
                    <m:f>
                      <m:fPr>
                        <m:ctrlPr>
                          <a:rPr lang="en-US" i="1">
                            <a:latin typeface="Cambria Math"/>
                          </a:rPr>
                        </m:ctrlPr>
                      </m:fPr>
                      <m:num>
                        <m:r>
                          <a:rPr lang="en-US" i="1">
                            <a:latin typeface="Cambria Math" panose="02040503050406030204" pitchFamily="18" charset="0"/>
                          </a:rPr>
                          <m:t>12840.59</m:t>
                        </m:r>
                      </m:num>
                      <m:den>
                        <m:r>
                          <a:rPr lang="en-US">
                            <a:latin typeface="Cambria Math" panose="02040503050406030204" pitchFamily="18" charset="0"/>
                          </a:rPr>
                          <m:t>3</m:t>
                        </m:r>
                        <m:r>
                          <a:rPr lang="en-US" i="1">
                            <a:latin typeface="Cambria Math" panose="02040503050406030204" pitchFamily="18" charset="0"/>
                          </a:rPr>
                          <m:t>∗220∗0.8</m:t>
                        </m:r>
                      </m:den>
                    </m:f>
                  </m:oMath>
                </a14:m>
                <a:r>
                  <a:rPr lang="en-US" dirty="0"/>
                  <a:t> = 24.32 A</a:t>
                </a:r>
              </a:p>
              <a:p>
                <a:r>
                  <a:rPr lang="en-US" dirty="0"/>
                  <a:t>So, 30 A TP MCCB is required from EMDB to MDB. </a:t>
                </a:r>
              </a:p>
              <a:p>
                <a:r>
                  <a:rPr lang="en-US" dirty="0"/>
                  <a:t>A 15kW generator is used to supply the EMDB load.</a:t>
                </a:r>
              </a:p>
              <a:p>
                <a:endParaRPr lang="en-US" dirty="0"/>
              </a:p>
            </p:txBody>
          </p:sp>
        </mc:Choice>
        <mc:Fallback xmlns="">
          <p:sp>
            <p:nvSpPr>
              <p:cNvPr id="2" name="TextBox 1"/>
              <p:cNvSpPr txBox="1">
                <a:spLocks noRot="1" noChangeAspect="1" noMove="1" noResize="1" noEditPoints="1" noAdjustHandles="1" noChangeArrowheads="1" noChangeShapeType="1" noTextEdit="1"/>
              </p:cNvSpPr>
              <p:nvPr/>
            </p:nvSpPr>
            <p:spPr>
              <a:xfrm>
                <a:off x="462013" y="1049154"/>
                <a:ext cx="6448926" cy="4260077"/>
              </a:xfrm>
              <a:prstGeom prst="rect">
                <a:avLst/>
              </a:prstGeom>
              <a:blipFill rotWithShape="1">
                <a:blip r:embed="rId2"/>
                <a:stretch>
                  <a:fillRect l="-851" t="-715" b="-1288"/>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xmlns="" id="{8BD3C783-6DF5-7476-3EA3-D780F2DE9B05}"/>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329681898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365D164C-FA17-4C2C-B681-637E87976BAA}"/>
              </a:ext>
            </a:extLst>
          </p:cNvPr>
          <p:cNvSpPr>
            <a:spLocks noGrp="1"/>
          </p:cNvSpPr>
          <p:nvPr>
            <p:ph type="sldNum" sz="quarter" idx="12"/>
          </p:nvPr>
        </p:nvSpPr>
        <p:spPr/>
        <p:txBody>
          <a:bodyPr/>
          <a:lstStyle/>
          <a:p>
            <a:fld id="{2B8316FF-0C02-48DE-86DE-5DBAA1AD2002}" type="slidenum">
              <a:rPr lang="en-GB" smtClean="0"/>
              <a:pPr/>
              <a:t>36</a:t>
            </a:fld>
            <a:endParaRPr lang="en-GB" dirty="0"/>
          </a:p>
        </p:txBody>
      </p:sp>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102" y="683394"/>
            <a:ext cx="11515971" cy="5242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xmlns="" id="{8FBC82BE-65CC-5FF4-C58B-DC6B28070032}"/>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374288604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A67E36C8-978B-4748-9AA2-6309E1425735}"/>
              </a:ext>
            </a:extLst>
          </p:cNvPr>
          <p:cNvSpPr txBox="1"/>
          <p:nvPr/>
        </p:nvSpPr>
        <p:spPr>
          <a:xfrm>
            <a:off x="162559" y="102268"/>
            <a:ext cx="10241281" cy="584775"/>
          </a:xfrm>
          <a:prstGeom prst="rect">
            <a:avLst/>
          </a:prstGeom>
          <a:noFill/>
        </p:spPr>
        <p:txBody>
          <a:bodyPr wrap="square" rtlCol="0">
            <a:spAutoFit/>
          </a:bodyPr>
          <a:lstStyle/>
          <a:p>
            <a:r>
              <a:rPr lang="en-US" sz="3200" b="1" i="1" dirty="0"/>
              <a:t>Calculations for MDB:</a:t>
            </a:r>
            <a:endParaRPr lang="en-GB" sz="3200" b="1" i="1" dirty="0"/>
          </a:p>
        </p:txBody>
      </p:sp>
      <p:sp>
        <p:nvSpPr>
          <p:cNvPr id="7" name="Slide Number Placeholder 6">
            <a:extLst>
              <a:ext uri="{FF2B5EF4-FFF2-40B4-BE49-F238E27FC236}">
                <a16:creationId xmlns:a16="http://schemas.microsoft.com/office/drawing/2014/main" xmlns="" id="{C5378653-579F-4228-AB36-55BC112B0589}"/>
              </a:ext>
            </a:extLst>
          </p:cNvPr>
          <p:cNvSpPr>
            <a:spLocks noGrp="1"/>
          </p:cNvSpPr>
          <p:nvPr>
            <p:ph type="sldNum" sz="quarter" idx="12"/>
          </p:nvPr>
        </p:nvSpPr>
        <p:spPr/>
        <p:txBody>
          <a:bodyPr/>
          <a:lstStyle/>
          <a:p>
            <a:fld id="{2B8316FF-0C02-48DE-86DE-5DBAA1AD2002}" type="slidenum">
              <a:rPr lang="en-GB" smtClean="0"/>
              <a:pPr/>
              <a:t>37</a:t>
            </a:fld>
            <a:endParaRPr lang="en-GB" dirty="0"/>
          </a:p>
        </p:txBody>
      </p:sp>
      <mc:AlternateContent xmlns:mc="http://schemas.openxmlformats.org/markup-compatibility/2006" xmlns:a14="http://schemas.microsoft.com/office/drawing/2010/main">
        <mc:Choice Requires="a14">
          <p:sp>
            <p:nvSpPr>
              <p:cNvPr id="2" name="TextBox 1"/>
              <p:cNvSpPr txBox="1"/>
              <p:nvPr/>
            </p:nvSpPr>
            <p:spPr>
              <a:xfrm>
                <a:off x="385010" y="1058779"/>
                <a:ext cx="6365653" cy="4260077"/>
              </a:xfrm>
              <a:prstGeom prst="rect">
                <a:avLst/>
              </a:prstGeom>
              <a:noFill/>
            </p:spPr>
            <p:txBody>
              <a:bodyPr wrap="none" rtlCol="0">
                <a:spAutoFit/>
              </a:bodyPr>
              <a:lstStyle/>
              <a:p>
                <a:r>
                  <a:rPr lang="en-US" dirty="0"/>
                  <a:t>MDB load = (Total SDB load + Total EMDB load + Pump load) × 0.7 </a:t>
                </a:r>
              </a:p>
              <a:p>
                <a:r>
                  <a:rPr lang="en-US" dirty="0"/>
                  <a:t>Total SDB load = (10 × SDB load) + SDB ground load</a:t>
                </a:r>
              </a:p>
              <a:p>
                <a:r>
                  <a:rPr lang="en-US" dirty="0"/>
                  <a:t>MDB current = </a:t>
                </a:r>
                <a14:m>
                  <m:oMath xmlns:m="http://schemas.openxmlformats.org/officeDocument/2006/math">
                    <m:f>
                      <m:fPr>
                        <m:ctrlPr>
                          <a:rPr lang="en-US" i="1">
                            <a:latin typeface="Cambria Math"/>
                          </a:rPr>
                        </m:ctrlPr>
                      </m:fPr>
                      <m:num>
                        <m:r>
                          <a:rPr lang="en-US" i="1">
                            <a:latin typeface="Cambria Math" panose="02040503050406030204" pitchFamily="18" charset="0"/>
                          </a:rPr>
                          <m:t>𝑀𝐷𝐵</m:t>
                        </m:r>
                        <m:r>
                          <a:rPr lang="en-US">
                            <a:latin typeface="Cambria Math" panose="02040503050406030204" pitchFamily="18" charset="0"/>
                          </a:rPr>
                          <m:t> </m:t>
                        </m:r>
                        <m:r>
                          <a:rPr lang="en-US" i="1">
                            <a:latin typeface="Cambria Math" panose="02040503050406030204" pitchFamily="18" charset="0"/>
                          </a:rPr>
                          <m:t>𝐿𝑜𝑎𝑑</m:t>
                        </m:r>
                      </m:num>
                      <m:den>
                        <m:r>
                          <a:rPr lang="en-US">
                            <a:latin typeface="Cambria Math" panose="02040503050406030204" pitchFamily="18" charset="0"/>
                          </a:rPr>
                          <m:t>3</m:t>
                        </m:r>
                        <m:r>
                          <a:rPr lang="en-US" i="1">
                            <a:latin typeface="Cambria Math" panose="02040503050406030204" pitchFamily="18" charset="0"/>
                          </a:rPr>
                          <m:t>∗</m:t>
                        </m:r>
                        <m:r>
                          <a:rPr lang="en-US" i="1">
                            <a:latin typeface="Cambria Math" panose="02040503050406030204" pitchFamily="18" charset="0"/>
                          </a:rPr>
                          <m:t>𝑝h𝑎𝑠𝑒</m:t>
                        </m:r>
                        <m:r>
                          <a:rPr lang="en-US">
                            <a:latin typeface="Cambria Math" panose="02040503050406030204" pitchFamily="18" charset="0"/>
                          </a:rPr>
                          <m:t> </m:t>
                        </m:r>
                        <m:r>
                          <a:rPr lang="en-US" i="1">
                            <a:latin typeface="Cambria Math" panose="02040503050406030204" pitchFamily="18" charset="0"/>
                          </a:rPr>
                          <m:t>𝑣𝑜𝑙𝑡𝑎𝑔𝑒</m:t>
                        </m:r>
                        <m:r>
                          <a:rPr lang="en-US" i="1">
                            <a:latin typeface="Cambria Math" panose="02040503050406030204" pitchFamily="18" charset="0"/>
                          </a:rPr>
                          <m:t>∗</m:t>
                        </m:r>
                        <m:r>
                          <a:rPr lang="en-US" i="1">
                            <a:latin typeface="Cambria Math" panose="02040503050406030204" pitchFamily="18" charset="0"/>
                          </a:rPr>
                          <m:t>𝑝𝑓</m:t>
                        </m:r>
                      </m:den>
                    </m:f>
                  </m:oMath>
                </a14:m>
                <a:r>
                  <a:rPr lang="en-US" dirty="0"/>
                  <a:t> (A)</a:t>
                </a:r>
              </a:p>
              <a:p>
                <a:r>
                  <a:rPr lang="en-US" dirty="0"/>
                  <a:t>Phase voltage = 220 V </a:t>
                </a:r>
              </a:p>
              <a:p>
                <a:r>
                  <a:rPr lang="en-US" dirty="0" err="1"/>
                  <a:t>pf</a:t>
                </a:r>
                <a:r>
                  <a:rPr lang="en-US" dirty="0"/>
                  <a:t> = 0.95 (due to PFI plant) </a:t>
                </a:r>
              </a:p>
              <a:p>
                <a:r>
                  <a:rPr lang="en-US" dirty="0"/>
                  <a:t>SDB load (1</a:t>
                </a:r>
                <a:r>
                  <a:rPr lang="en-US" baseline="30000" dirty="0"/>
                  <a:t>st</a:t>
                </a:r>
                <a:r>
                  <a:rPr lang="en-US" dirty="0"/>
                  <a:t> to 5</a:t>
                </a:r>
                <a:r>
                  <a:rPr lang="en-US" baseline="30000" dirty="0"/>
                  <a:t>th</a:t>
                </a:r>
                <a:r>
                  <a:rPr lang="en-US" dirty="0"/>
                  <a:t> floor) = 6022.2 W</a:t>
                </a:r>
              </a:p>
              <a:p>
                <a:r>
                  <a:rPr lang="en-US" dirty="0"/>
                  <a:t> SDB ground load = 1565.3 W</a:t>
                </a:r>
              </a:p>
              <a:p>
                <a:r>
                  <a:rPr lang="en-US" dirty="0"/>
                  <a:t>Total SDB load = (10×6022.2) + 1565.3 = 61,787 W</a:t>
                </a:r>
              </a:p>
              <a:p>
                <a:r>
                  <a:rPr lang="en-US" dirty="0"/>
                  <a:t> EMDB load = 12840.59 W</a:t>
                </a:r>
              </a:p>
              <a:p>
                <a:r>
                  <a:rPr lang="en-US" dirty="0"/>
                  <a:t>Pump Load = 5000 W</a:t>
                </a:r>
              </a:p>
              <a:p>
                <a:r>
                  <a:rPr lang="en-US" dirty="0"/>
                  <a:t>∴ MDB load = (61787 +12840.59 + 5000) × 0.7 = 55,738.9 W</a:t>
                </a:r>
              </a:p>
              <a:p>
                <a:r>
                  <a:rPr lang="en-US" dirty="0"/>
                  <a:t>MDB current = </a:t>
                </a:r>
                <a14:m>
                  <m:oMath xmlns:m="http://schemas.openxmlformats.org/officeDocument/2006/math">
                    <m:f>
                      <m:fPr>
                        <m:ctrlPr>
                          <a:rPr lang="en-US" i="1">
                            <a:latin typeface="Cambria Math"/>
                          </a:rPr>
                        </m:ctrlPr>
                      </m:fPr>
                      <m:num>
                        <m:r>
                          <a:rPr lang="en-US" i="1">
                            <a:latin typeface="Cambria Math" panose="02040503050406030204" pitchFamily="18" charset="0"/>
                          </a:rPr>
                          <m:t>55,738.9</m:t>
                        </m:r>
                      </m:num>
                      <m:den>
                        <m:r>
                          <a:rPr lang="en-US" i="1">
                            <a:latin typeface="Cambria Math" panose="02040503050406030204" pitchFamily="18" charset="0"/>
                          </a:rPr>
                          <m:t>3∗220∗0.95</m:t>
                        </m:r>
                      </m:den>
                    </m:f>
                  </m:oMath>
                </a14:m>
                <a:r>
                  <a:rPr lang="en-US" dirty="0"/>
                  <a:t> = 88.89 A</a:t>
                </a:r>
              </a:p>
              <a:p>
                <a:r>
                  <a:rPr lang="en-US" dirty="0"/>
                  <a:t>So, 100 A TP MCCB is needed from MDB to Main Line</a:t>
                </a:r>
              </a:p>
              <a:p>
                <a:endParaRPr lang="en-US" dirty="0"/>
              </a:p>
            </p:txBody>
          </p:sp>
        </mc:Choice>
        <mc:Fallback xmlns="">
          <p:sp>
            <p:nvSpPr>
              <p:cNvPr id="2" name="TextBox 1"/>
              <p:cNvSpPr txBox="1">
                <a:spLocks noRot="1" noChangeAspect="1" noMove="1" noResize="1" noEditPoints="1" noAdjustHandles="1" noChangeArrowheads="1" noChangeShapeType="1" noTextEdit="1"/>
              </p:cNvSpPr>
              <p:nvPr/>
            </p:nvSpPr>
            <p:spPr>
              <a:xfrm>
                <a:off x="385010" y="1058779"/>
                <a:ext cx="6365653" cy="4260077"/>
              </a:xfrm>
              <a:prstGeom prst="rect">
                <a:avLst/>
              </a:prstGeom>
              <a:blipFill rotWithShape="1">
                <a:blip r:embed="rId2"/>
                <a:stretch>
                  <a:fillRect l="-766" t="-715" r="-766" b="-1288"/>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xmlns="" id="{43666AAF-C196-7BC5-0E83-96E723666964}"/>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01409688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97DFD9C-ADA5-47DC-8819-0E322C0CF3DE}"/>
              </a:ext>
            </a:extLst>
          </p:cNvPr>
          <p:cNvSpPr>
            <a:spLocks noGrp="1"/>
          </p:cNvSpPr>
          <p:nvPr>
            <p:ph type="sldNum" sz="quarter" idx="12"/>
          </p:nvPr>
        </p:nvSpPr>
        <p:spPr/>
        <p:txBody>
          <a:bodyPr/>
          <a:lstStyle/>
          <a:p>
            <a:fld id="{2B8316FF-0C02-48DE-86DE-5DBAA1AD2002}" type="slidenum">
              <a:rPr lang="en-GB" smtClean="0"/>
              <a:pPr/>
              <a:t>38</a:t>
            </a:fld>
            <a:endParaRPr lang="en-GB" dirty="0"/>
          </a:p>
        </p:txBody>
      </p:sp>
      <p:pic>
        <p:nvPicPr>
          <p:cNvPr id="2048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 y="735754"/>
            <a:ext cx="11834957" cy="49335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xmlns="" id="{538EA370-FCAF-84EA-06F2-A65A4930A911}"/>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414086809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3D9019-F35B-9ECC-7704-E21C99784A97}"/>
              </a:ext>
            </a:extLst>
          </p:cNvPr>
          <p:cNvSpPr>
            <a:spLocks noGrp="1"/>
          </p:cNvSpPr>
          <p:nvPr>
            <p:ph type="title"/>
          </p:nvPr>
        </p:nvSpPr>
        <p:spPr/>
        <p:txBody>
          <a:bodyPr/>
          <a:lstStyle/>
          <a:p>
            <a:r>
              <a:rPr lang="en-SG" dirty="0"/>
              <a:t>Lightning Protection System</a:t>
            </a:r>
          </a:p>
        </p:txBody>
      </p:sp>
      <p:sp>
        <p:nvSpPr>
          <p:cNvPr id="3" name="Slide Number Placeholder 2">
            <a:extLst>
              <a:ext uri="{FF2B5EF4-FFF2-40B4-BE49-F238E27FC236}">
                <a16:creationId xmlns:a16="http://schemas.microsoft.com/office/drawing/2014/main" xmlns="" id="{E1CFA97C-B0EF-AAD8-95A1-5F1F210B2866}"/>
              </a:ext>
            </a:extLst>
          </p:cNvPr>
          <p:cNvSpPr>
            <a:spLocks noGrp="1"/>
          </p:cNvSpPr>
          <p:nvPr>
            <p:ph type="sldNum" sz="quarter" idx="12"/>
          </p:nvPr>
        </p:nvSpPr>
        <p:spPr/>
        <p:txBody>
          <a:bodyPr/>
          <a:lstStyle/>
          <a:p>
            <a:fld id="{2B8316FF-0C02-48DE-86DE-5DBAA1AD2002}" type="slidenum">
              <a:rPr lang="en-GB" smtClean="0"/>
              <a:pPr/>
              <a:t>39</a:t>
            </a:fld>
            <a:endParaRPr lang="en-GB" dirty="0"/>
          </a:p>
        </p:txBody>
      </p:sp>
      <p:pic>
        <p:nvPicPr>
          <p:cNvPr id="5" name="Picture 4">
            <a:extLst>
              <a:ext uri="{FF2B5EF4-FFF2-40B4-BE49-F238E27FC236}">
                <a16:creationId xmlns:a16="http://schemas.microsoft.com/office/drawing/2014/main" xmlns="" id="{7F86504C-DF7E-FC7E-D149-7DB37A3FBCD5}"/>
              </a:ext>
            </a:extLst>
          </p:cNvPr>
          <p:cNvPicPr>
            <a:picLocks noChangeAspect="1"/>
          </p:cNvPicPr>
          <p:nvPr/>
        </p:nvPicPr>
        <p:blipFill>
          <a:blip r:embed="rId2"/>
          <a:stretch>
            <a:fillRect/>
          </a:stretch>
        </p:blipFill>
        <p:spPr>
          <a:xfrm>
            <a:off x="-1" y="1315265"/>
            <a:ext cx="7141030" cy="4816483"/>
          </a:xfrm>
          <a:prstGeom prst="rect">
            <a:avLst/>
          </a:prstGeom>
        </p:spPr>
      </p:pic>
      <p:sp>
        <p:nvSpPr>
          <p:cNvPr id="6" name="TextBox 5">
            <a:extLst>
              <a:ext uri="{FF2B5EF4-FFF2-40B4-BE49-F238E27FC236}">
                <a16:creationId xmlns:a16="http://schemas.microsoft.com/office/drawing/2014/main" xmlns="" id="{B64EFF9F-680B-67C9-CE6B-1388ED944101}"/>
              </a:ext>
            </a:extLst>
          </p:cNvPr>
          <p:cNvSpPr txBox="1"/>
          <p:nvPr/>
        </p:nvSpPr>
        <p:spPr>
          <a:xfrm>
            <a:off x="7641771" y="1230086"/>
            <a:ext cx="4180115" cy="4901662"/>
          </a:xfrm>
          <a:prstGeom prst="rect">
            <a:avLst/>
          </a:prstGeom>
          <a:noFill/>
        </p:spPr>
        <p:txBody>
          <a:bodyPr wrap="square" rtlCol="0">
            <a:spAutoFit/>
          </a:bodyPr>
          <a:lstStyle/>
          <a:p>
            <a:pPr>
              <a:lnSpc>
                <a:spcPct val="107000"/>
              </a:lnSpc>
              <a:spcAft>
                <a:spcPts val="800"/>
              </a:spcAft>
            </a:pPr>
            <a:r>
              <a:rPr lang="en-SG" sz="1800" b="1" dirty="0">
                <a:effectLst/>
                <a:latin typeface="Calibri" panose="020F0502020204030204" pitchFamily="34" charset="0"/>
                <a:ea typeface="Calibri" panose="020F0502020204030204" pitchFamily="34" charset="0"/>
                <a:cs typeface="Times New Roman" panose="02020603050405020304" pitchFamily="18" charset="0"/>
              </a:rPr>
              <a:t>Index Calculation :</a:t>
            </a:r>
            <a:endParaRPr lang="en-SG"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lphaUcPeriod"/>
            </a:pPr>
            <a:r>
              <a:rPr lang="en-SG" sz="1800" dirty="0">
                <a:effectLst/>
                <a:latin typeface="Calibri" panose="020F0502020204030204" pitchFamily="34" charset="0"/>
                <a:ea typeface="Calibri" panose="020F0502020204030204" pitchFamily="34" charset="0"/>
                <a:cs typeface="Times New Roman" panose="02020603050405020304" pitchFamily="18" charset="0"/>
              </a:rPr>
              <a:t>Use of Structure : index = 4</a:t>
            </a:r>
          </a:p>
          <a:p>
            <a:pPr marL="342900" lvl="0" indent="-342900">
              <a:lnSpc>
                <a:spcPct val="107000"/>
              </a:lnSpc>
              <a:buFont typeface="+mj-lt"/>
              <a:buAutoNum type="alphaUcPeriod"/>
            </a:pPr>
            <a:r>
              <a:rPr lang="en-SG" sz="1800" dirty="0">
                <a:effectLst/>
                <a:latin typeface="Calibri" panose="020F0502020204030204" pitchFamily="34" charset="0"/>
                <a:ea typeface="Calibri" panose="020F0502020204030204" pitchFamily="34" charset="0"/>
                <a:cs typeface="Times New Roman" panose="02020603050405020304" pitchFamily="18" charset="0"/>
              </a:rPr>
              <a:t>Type of Construction : Index = 4</a:t>
            </a:r>
          </a:p>
          <a:p>
            <a:pPr marL="342900" lvl="0" indent="-342900">
              <a:lnSpc>
                <a:spcPct val="107000"/>
              </a:lnSpc>
              <a:buFont typeface="+mj-lt"/>
              <a:buAutoNum type="alphaUcPeriod"/>
            </a:pPr>
            <a:r>
              <a:rPr lang="en-SG" sz="1800" dirty="0">
                <a:effectLst/>
                <a:latin typeface="Calibri" panose="020F0502020204030204" pitchFamily="34" charset="0"/>
                <a:ea typeface="Calibri" panose="020F0502020204030204" pitchFamily="34" charset="0"/>
                <a:cs typeface="Times New Roman" panose="02020603050405020304" pitchFamily="18" charset="0"/>
              </a:rPr>
              <a:t>Contents or Consequential effects: index = 2</a:t>
            </a:r>
          </a:p>
          <a:p>
            <a:pPr marL="342900" lvl="0" indent="-342900">
              <a:lnSpc>
                <a:spcPct val="107000"/>
              </a:lnSpc>
              <a:buFont typeface="+mj-lt"/>
              <a:buAutoNum type="alphaUcPeriod"/>
            </a:pPr>
            <a:r>
              <a:rPr lang="en-SG" sz="1800" dirty="0">
                <a:effectLst/>
                <a:latin typeface="Calibri" panose="020F0502020204030204" pitchFamily="34" charset="0"/>
                <a:ea typeface="Calibri" panose="020F0502020204030204" pitchFamily="34" charset="0"/>
                <a:cs typeface="Times New Roman" panose="02020603050405020304" pitchFamily="18" charset="0"/>
              </a:rPr>
              <a:t>Degree of Isolation : Index = 5</a:t>
            </a:r>
          </a:p>
          <a:p>
            <a:pPr marL="342900" lvl="0" indent="-342900">
              <a:lnSpc>
                <a:spcPct val="107000"/>
              </a:lnSpc>
              <a:buFont typeface="+mj-lt"/>
              <a:buAutoNum type="alphaUcPeriod"/>
            </a:pPr>
            <a:r>
              <a:rPr lang="en-SG" sz="1800" dirty="0">
                <a:effectLst/>
                <a:latin typeface="Calibri" panose="020F0502020204030204" pitchFamily="34" charset="0"/>
                <a:ea typeface="Calibri" panose="020F0502020204030204" pitchFamily="34" charset="0"/>
                <a:cs typeface="Times New Roman" panose="02020603050405020304" pitchFamily="18" charset="0"/>
              </a:rPr>
              <a:t>Type of Terrain : index = 2</a:t>
            </a:r>
          </a:p>
          <a:p>
            <a:pPr marL="342900" lvl="0" indent="-342900">
              <a:lnSpc>
                <a:spcPct val="107000"/>
              </a:lnSpc>
              <a:buFont typeface="+mj-lt"/>
              <a:buAutoNum type="alphaUcPeriod"/>
            </a:pPr>
            <a:r>
              <a:rPr lang="en-SG" sz="1800" dirty="0">
                <a:effectLst/>
                <a:latin typeface="Calibri" panose="020F0502020204030204" pitchFamily="34" charset="0"/>
                <a:ea typeface="Calibri" panose="020F0502020204030204" pitchFamily="34" charset="0"/>
                <a:cs typeface="Times New Roman" panose="02020603050405020304" pitchFamily="18" charset="0"/>
              </a:rPr>
              <a:t>Height of structure : 60ft(10*6) = 18.288 meter. So index = 8</a:t>
            </a:r>
          </a:p>
          <a:p>
            <a:pPr marL="342900" lvl="0" indent="-342900">
              <a:lnSpc>
                <a:spcPct val="107000"/>
              </a:lnSpc>
              <a:spcAft>
                <a:spcPts val="800"/>
              </a:spcAft>
              <a:buFont typeface="+mj-lt"/>
              <a:buAutoNum type="alphaUcPeriod"/>
            </a:pPr>
            <a:r>
              <a:rPr lang="en-SG" sz="1800" dirty="0">
                <a:effectLst/>
                <a:latin typeface="Calibri" panose="020F0502020204030204" pitchFamily="34" charset="0"/>
                <a:ea typeface="Calibri" panose="020F0502020204030204" pitchFamily="34" charset="0"/>
                <a:cs typeface="Times New Roman" panose="02020603050405020304" pitchFamily="18" charset="0"/>
              </a:rPr>
              <a:t>Lightning Prevalence : index = 11</a:t>
            </a:r>
          </a:p>
          <a:p>
            <a:pPr marL="228600">
              <a:lnSpc>
                <a:spcPct val="107000"/>
              </a:lnSpc>
              <a:spcAft>
                <a:spcPts val="800"/>
              </a:spcAft>
            </a:pPr>
            <a:r>
              <a:rPr lang="en-SG" sz="1800" dirty="0">
                <a:effectLst/>
                <a:latin typeface="Calibri" panose="020F0502020204030204" pitchFamily="34" charset="0"/>
                <a:ea typeface="Calibri" panose="020F0502020204030204" pitchFamily="34" charset="0"/>
                <a:cs typeface="Times New Roman" panose="02020603050405020304" pitchFamily="18" charset="0"/>
              </a:rPr>
              <a:t>Total = 36 &lt; 40</a:t>
            </a:r>
          </a:p>
          <a:p>
            <a:pPr marL="228600">
              <a:lnSpc>
                <a:spcPct val="107000"/>
              </a:lnSpc>
              <a:spcAft>
                <a:spcPts val="800"/>
              </a:spcAft>
            </a:pPr>
            <a:r>
              <a:rPr lang="en-SG" sz="1800" dirty="0">
                <a:effectLst/>
                <a:latin typeface="Calibri" panose="020F0502020204030204" pitchFamily="34" charset="0"/>
                <a:ea typeface="Calibri" panose="020F0502020204030204" pitchFamily="34" charset="0"/>
                <a:cs typeface="Times New Roman" panose="02020603050405020304" pitchFamily="18" charset="0"/>
              </a:rPr>
              <a:t>So actually, for the building the lightning protection system is not necessary. We will design it anyway.</a:t>
            </a:r>
          </a:p>
          <a:p>
            <a:endParaRPr lang="en-SG" dirty="0"/>
          </a:p>
        </p:txBody>
      </p:sp>
      <p:sp>
        <p:nvSpPr>
          <p:cNvPr id="4" name="TextBox 3">
            <a:extLst>
              <a:ext uri="{FF2B5EF4-FFF2-40B4-BE49-F238E27FC236}">
                <a16:creationId xmlns:a16="http://schemas.microsoft.com/office/drawing/2014/main" xmlns="" id="{BB119EA3-F813-B2F0-828C-42E4C3A56FF9}"/>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25057017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64B0A11-0F03-455A-AD63-36933BB62367}"/>
              </a:ext>
            </a:extLst>
          </p:cNvPr>
          <p:cNvSpPr>
            <a:spLocks noGrp="1"/>
          </p:cNvSpPr>
          <p:nvPr>
            <p:ph type="title"/>
          </p:nvPr>
        </p:nvSpPr>
        <p:spPr/>
        <p:txBody>
          <a:bodyPr/>
          <a:lstStyle/>
          <a:p>
            <a:r>
              <a:rPr lang="en-US" dirty="0" smtClean="0"/>
              <a:t>First to Fifth </a:t>
            </a:r>
            <a:r>
              <a:rPr lang="en-US" dirty="0"/>
              <a:t>Floor Plan</a:t>
            </a:r>
            <a:endParaRPr lang="en-GB" dirty="0"/>
          </a:p>
        </p:txBody>
      </p:sp>
      <p:sp>
        <p:nvSpPr>
          <p:cNvPr id="8" name="Slide Number Placeholder 7">
            <a:extLst>
              <a:ext uri="{FF2B5EF4-FFF2-40B4-BE49-F238E27FC236}">
                <a16:creationId xmlns:a16="http://schemas.microsoft.com/office/drawing/2014/main" xmlns="" id="{61D53188-A947-4706-86BF-DA8C3E023E3C}"/>
              </a:ext>
            </a:extLst>
          </p:cNvPr>
          <p:cNvSpPr>
            <a:spLocks noGrp="1"/>
          </p:cNvSpPr>
          <p:nvPr>
            <p:ph type="sldNum" sz="quarter" idx="12"/>
          </p:nvPr>
        </p:nvSpPr>
        <p:spPr/>
        <p:txBody>
          <a:bodyPr/>
          <a:lstStyle/>
          <a:p>
            <a:fld id="{2B8316FF-0C02-48DE-86DE-5DBAA1AD2002}" type="slidenum">
              <a:rPr lang="en-GB" smtClean="0"/>
              <a:pPr/>
              <a:t>4</a:t>
            </a:fld>
            <a:endParaRPr lang="en-GB"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4849" y="876298"/>
            <a:ext cx="8197851" cy="54055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xmlns="" id="{464A03CC-4460-9CD8-0943-13CF48A8D443}"/>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259205829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B02D7A-A0A4-B34D-AF08-0B3A362BB3B9}"/>
              </a:ext>
            </a:extLst>
          </p:cNvPr>
          <p:cNvSpPr>
            <a:spLocks noGrp="1"/>
          </p:cNvSpPr>
          <p:nvPr>
            <p:ph type="title"/>
          </p:nvPr>
        </p:nvSpPr>
        <p:spPr>
          <a:xfrm>
            <a:off x="219219" y="546421"/>
            <a:ext cx="10515600" cy="1046160"/>
          </a:xfrm>
        </p:spPr>
        <p:txBody>
          <a:bodyPr>
            <a:noAutofit/>
          </a:bodyPr>
          <a:lstStyle/>
          <a:p>
            <a:r>
              <a:rPr lang="en-SG" b="1" dirty="0">
                <a:effectLst/>
                <a:latin typeface="Calibri" panose="020F0502020204030204" pitchFamily="34" charset="0"/>
                <a:ea typeface="Calibri" panose="020F0502020204030204" pitchFamily="34" charset="0"/>
                <a:cs typeface="Times New Roman" panose="02020603050405020304" pitchFamily="18" charset="0"/>
              </a:rPr>
              <a:t>Lightning Protection System Design Parameters:</a:t>
            </a:r>
            <a:r>
              <a:rPr lang="en-SG" dirty="0">
                <a:effectLst/>
                <a:latin typeface="Calibri" panose="020F0502020204030204" pitchFamily="34" charset="0"/>
                <a:ea typeface="Calibri" panose="020F0502020204030204" pitchFamily="34" charset="0"/>
                <a:cs typeface="Times New Roman" panose="02020603050405020304" pitchFamily="18" charset="0"/>
              </a:rPr>
              <a:t/>
            </a:r>
            <a:br>
              <a:rPr lang="en-SG" dirty="0">
                <a:effectLst/>
                <a:latin typeface="Calibri" panose="020F0502020204030204" pitchFamily="34" charset="0"/>
                <a:ea typeface="Calibri" panose="020F0502020204030204" pitchFamily="34" charset="0"/>
                <a:cs typeface="Times New Roman" panose="02020603050405020304" pitchFamily="18" charset="0"/>
              </a:rPr>
            </a:br>
            <a:endParaRPr lang="en-SG" dirty="0"/>
          </a:p>
        </p:txBody>
      </p:sp>
      <p:sp>
        <p:nvSpPr>
          <p:cNvPr id="3" name="Slide Number Placeholder 2">
            <a:extLst>
              <a:ext uri="{FF2B5EF4-FFF2-40B4-BE49-F238E27FC236}">
                <a16:creationId xmlns:a16="http://schemas.microsoft.com/office/drawing/2014/main" xmlns="" id="{9C233FA9-14DA-E04F-71E1-0D9FE919FFBA}"/>
              </a:ext>
            </a:extLst>
          </p:cNvPr>
          <p:cNvSpPr>
            <a:spLocks noGrp="1"/>
          </p:cNvSpPr>
          <p:nvPr>
            <p:ph type="sldNum" sz="quarter" idx="12"/>
          </p:nvPr>
        </p:nvSpPr>
        <p:spPr/>
        <p:txBody>
          <a:bodyPr/>
          <a:lstStyle/>
          <a:p>
            <a:fld id="{2B8316FF-0C02-48DE-86DE-5DBAA1AD2002}" type="slidenum">
              <a:rPr lang="en-GB" smtClean="0"/>
              <a:pPr/>
              <a:t>40</a:t>
            </a:fld>
            <a:endParaRPr lang="en-GB" dirty="0"/>
          </a:p>
        </p:txBody>
      </p:sp>
      <p:sp>
        <p:nvSpPr>
          <p:cNvPr id="4" name="TextBox 3">
            <a:extLst>
              <a:ext uri="{FF2B5EF4-FFF2-40B4-BE49-F238E27FC236}">
                <a16:creationId xmlns:a16="http://schemas.microsoft.com/office/drawing/2014/main" xmlns="" id="{944E7113-0D70-C750-94BF-1B5089992B91}"/>
              </a:ext>
            </a:extLst>
          </p:cNvPr>
          <p:cNvSpPr txBox="1"/>
          <p:nvPr/>
        </p:nvSpPr>
        <p:spPr>
          <a:xfrm>
            <a:off x="317500" y="1790700"/>
            <a:ext cx="11645900" cy="5037148"/>
          </a:xfrm>
          <a:prstGeom prst="rect">
            <a:avLst/>
          </a:prstGeom>
          <a:noFill/>
        </p:spPr>
        <p:txBody>
          <a:bodyPr wrap="square" rtlCol="0">
            <a:spAutoFit/>
          </a:bodyPr>
          <a:lstStyle/>
          <a:p>
            <a:r>
              <a:rPr lang="en-SG" sz="1800" b="1" dirty="0">
                <a:effectLst/>
                <a:latin typeface="Calibri" panose="020F0502020204030204" pitchFamily="34" charset="0"/>
                <a:ea typeface="Calibri" panose="020F0502020204030204" pitchFamily="34" charset="0"/>
                <a:cs typeface="Times New Roman" panose="02020603050405020304" pitchFamily="18" charset="0"/>
              </a:rPr>
              <a:t>Number of Air Terminal Calculation:</a:t>
            </a:r>
            <a:endParaRPr lang="en-SG" sz="1800" dirty="0">
              <a:effectLst/>
              <a:latin typeface="Calibri" panose="020F0502020204030204" pitchFamily="34" charset="0"/>
              <a:ea typeface="Calibri" panose="020F0502020204030204" pitchFamily="34" charset="0"/>
              <a:cs typeface="Times New Roman" panose="02020603050405020304" pitchFamily="18" charset="0"/>
            </a:endParaRPr>
          </a:p>
          <a:p>
            <a:pPr marL="914400">
              <a:lnSpc>
                <a:spcPct val="107000"/>
              </a:lnSpc>
              <a:spcAft>
                <a:spcPts val="800"/>
              </a:spcAft>
            </a:pPr>
            <a:r>
              <a:rPr lang="en-SG" sz="1800" dirty="0">
                <a:effectLst/>
                <a:latin typeface="Calibri" panose="020F0502020204030204" pitchFamily="34" charset="0"/>
                <a:ea typeface="Calibri" panose="020F0502020204030204" pitchFamily="34" charset="0"/>
                <a:cs typeface="Times New Roman" panose="02020603050405020304" pitchFamily="18" charset="0"/>
              </a:rPr>
              <a:t>Linear Length = 88 ft and Linear Width  = 46 ft</a:t>
            </a:r>
          </a:p>
          <a:p>
            <a:pPr marL="914400">
              <a:lnSpc>
                <a:spcPct val="107000"/>
              </a:lnSpc>
              <a:spcAft>
                <a:spcPts val="800"/>
              </a:spcAft>
            </a:pPr>
            <a:r>
              <a:rPr lang="en-SG" sz="1800" dirty="0">
                <a:effectLst/>
                <a:latin typeface="Calibri" panose="020F0502020204030204" pitchFamily="34" charset="0"/>
                <a:ea typeface="Calibri" panose="020F0502020204030204" pitchFamily="34" charset="0"/>
                <a:cs typeface="Times New Roman" panose="02020603050405020304" pitchFamily="18" charset="0"/>
              </a:rPr>
              <a:t>Length of the roof is 88 ft. The air terminals at the side can be 25’ apart at maximum. So we need 3 air terminals (in total 6) in between for each side of the length. Width of the roof is 46 ft. So one air terminal(2 total 2) in between of the edges can match the requirements for both width sides. </a:t>
            </a:r>
          </a:p>
          <a:p>
            <a:pPr marL="914400">
              <a:lnSpc>
                <a:spcPct val="107000"/>
              </a:lnSpc>
              <a:spcAft>
                <a:spcPts val="800"/>
              </a:spcAft>
            </a:pPr>
            <a:r>
              <a:rPr lang="en-SG" sz="1800" dirty="0">
                <a:effectLst/>
                <a:latin typeface="Calibri" panose="020F0502020204030204" pitchFamily="34" charset="0"/>
                <a:ea typeface="Calibri" panose="020F0502020204030204" pitchFamily="34" charset="0"/>
                <a:cs typeface="Times New Roman" panose="02020603050405020304" pitchFamily="18" charset="0"/>
              </a:rPr>
              <a:t>So total number of Air Terminal = (3*2+1*2+1*4) = 12</a:t>
            </a:r>
            <a:endParaRPr lang="en-SG" dirty="0">
              <a:latin typeface="Calibri" panose="020F0502020204030204" pitchFamily="34" charset="0"/>
              <a:ea typeface="Calibri" panose="020F0502020204030204" pitchFamily="34" charset="0"/>
              <a:cs typeface="Times New Roman" panose="02020603050405020304" pitchFamily="18" charset="0"/>
            </a:endParaRPr>
          </a:p>
          <a:p>
            <a:r>
              <a:rPr lang="en-SG" sz="1800" b="1" dirty="0">
                <a:effectLst/>
                <a:latin typeface="Calibri" panose="020F0502020204030204" pitchFamily="34" charset="0"/>
                <a:ea typeface="Calibri" panose="020F0502020204030204" pitchFamily="34" charset="0"/>
                <a:cs typeface="Times New Roman" panose="02020603050405020304" pitchFamily="18" charset="0"/>
              </a:rPr>
              <a:t>Down Conductors:</a:t>
            </a:r>
            <a:endParaRPr lang="en-SG" sz="1800" dirty="0">
              <a:effectLst/>
              <a:latin typeface="Calibri" panose="020F0502020204030204" pitchFamily="34" charset="0"/>
              <a:ea typeface="Calibri" panose="020F0502020204030204" pitchFamily="34" charset="0"/>
              <a:cs typeface="Times New Roman" panose="02020603050405020304" pitchFamily="18" charset="0"/>
            </a:endParaRPr>
          </a:p>
          <a:p>
            <a:pPr marL="914400">
              <a:lnSpc>
                <a:spcPct val="107000"/>
              </a:lnSpc>
              <a:spcAft>
                <a:spcPts val="800"/>
              </a:spcAft>
            </a:pPr>
            <a:r>
              <a:rPr lang="en-SG" sz="1800" dirty="0">
                <a:effectLst/>
                <a:latin typeface="Calibri" panose="020F0502020204030204" pitchFamily="34" charset="0"/>
                <a:ea typeface="Calibri" panose="020F0502020204030204" pitchFamily="34" charset="0"/>
                <a:cs typeface="Times New Roman" panose="02020603050405020304" pitchFamily="18" charset="0"/>
              </a:rPr>
              <a:t>Total Area = 88*46 </a:t>
            </a:r>
            <a:r>
              <a:rPr lang="en-SG" sz="1800" dirty="0" err="1">
                <a:effectLst/>
                <a:latin typeface="Calibri" panose="020F0502020204030204" pitchFamily="34" charset="0"/>
                <a:ea typeface="Calibri" panose="020F0502020204030204" pitchFamily="34" charset="0"/>
                <a:cs typeface="Times New Roman" panose="02020603050405020304" pitchFamily="18" charset="0"/>
              </a:rPr>
              <a:t>sq</a:t>
            </a:r>
            <a:r>
              <a:rPr lang="en-SG" sz="1800" dirty="0">
                <a:effectLst/>
                <a:latin typeface="Calibri" panose="020F0502020204030204" pitchFamily="34" charset="0"/>
                <a:ea typeface="Calibri" panose="020F0502020204030204" pitchFamily="34" charset="0"/>
                <a:cs typeface="Times New Roman" panose="02020603050405020304" pitchFamily="18" charset="0"/>
              </a:rPr>
              <a:t> ft = 4048 </a:t>
            </a:r>
            <a:r>
              <a:rPr lang="en-SG" sz="1800" dirty="0" err="1">
                <a:effectLst/>
                <a:latin typeface="Calibri" panose="020F0502020204030204" pitchFamily="34" charset="0"/>
                <a:ea typeface="Calibri" panose="020F0502020204030204" pitchFamily="34" charset="0"/>
                <a:cs typeface="Times New Roman" panose="02020603050405020304" pitchFamily="18" charset="0"/>
              </a:rPr>
              <a:t>sq</a:t>
            </a:r>
            <a:r>
              <a:rPr lang="en-SG" sz="1800" dirty="0">
                <a:effectLst/>
                <a:latin typeface="Calibri" panose="020F0502020204030204" pitchFamily="34" charset="0"/>
                <a:ea typeface="Calibri" panose="020F0502020204030204" pitchFamily="34" charset="0"/>
                <a:cs typeface="Times New Roman" panose="02020603050405020304" pitchFamily="18" charset="0"/>
              </a:rPr>
              <a:t>-ft = 376.1 </a:t>
            </a:r>
            <a:r>
              <a:rPr lang="en-SG" sz="1800" dirty="0" err="1">
                <a:effectLst/>
                <a:latin typeface="Calibri" panose="020F0502020204030204" pitchFamily="34" charset="0"/>
                <a:ea typeface="Calibri" panose="020F0502020204030204" pitchFamily="34" charset="0"/>
                <a:cs typeface="Times New Roman" panose="02020603050405020304" pitchFamily="18" charset="0"/>
              </a:rPr>
              <a:t>sq</a:t>
            </a:r>
            <a:r>
              <a:rPr lang="en-SG" sz="1800" dirty="0">
                <a:effectLst/>
                <a:latin typeface="Calibri" panose="020F0502020204030204" pitchFamily="34" charset="0"/>
                <a:ea typeface="Calibri" panose="020F0502020204030204" pitchFamily="34" charset="0"/>
                <a:cs typeface="Times New Roman" panose="02020603050405020304" pitchFamily="18" charset="0"/>
              </a:rPr>
              <a:t>-m</a:t>
            </a:r>
          </a:p>
          <a:p>
            <a:pPr marL="914400">
              <a:lnSpc>
                <a:spcPct val="107000"/>
              </a:lnSpc>
              <a:spcAft>
                <a:spcPts val="800"/>
              </a:spcAft>
            </a:pPr>
            <a:r>
              <a:rPr lang="en-SG" sz="1800" dirty="0">
                <a:effectLst/>
                <a:latin typeface="Calibri" panose="020F0502020204030204" pitchFamily="34" charset="0"/>
                <a:ea typeface="Calibri" panose="020F0502020204030204" pitchFamily="34" charset="0"/>
                <a:cs typeface="Times New Roman" panose="02020603050405020304" pitchFamily="18" charset="0"/>
              </a:rPr>
              <a:t>Number of down conductors = (376.1/100) = 3.76</a:t>
            </a:r>
          </a:p>
          <a:p>
            <a:r>
              <a:rPr lang="en-SG" sz="1800" dirty="0">
                <a:effectLst/>
                <a:latin typeface="Calibri" panose="020F0502020204030204" pitchFamily="34" charset="0"/>
                <a:ea typeface="Calibri" panose="020F0502020204030204" pitchFamily="34" charset="0"/>
                <a:cs typeface="Times New Roman" panose="02020603050405020304" pitchFamily="18" charset="0"/>
              </a:rPr>
              <a:t>                  So we have used 4 down conductors at the 4 corners of the roof..</a:t>
            </a:r>
          </a:p>
          <a:p>
            <a:r>
              <a:rPr lang="en-SG" sz="1800" b="1" dirty="0">
                <a:effectLst/>
                <a:latin typeface="Calibri" panose="020F0502020204030204" pitchFamily="34" charset="0"/>
                <a:ea typeface="Calibri" panose="020F0502020204030204" pitchFamily="34" charset="0"/>
                <a:cs typeface="Times New Roman" panose="02020603050405020304" pitchFamily="18" charset="0"/>
              </a:rPr>
              <a:t>Roof Conductors:</a:t>
            </a:r>
            <a:endParaRPr lang="en-SG" sz="1800" dirty="0">
              <a:effectLst/>
              <a:latin typeface="Calibri" panose="020F0502020204030204" pitchFamily="34" charset="0"/>
              <a:ea typeface="Calibri" panose="020F0502020204030204" pitchFamily="34" charset="0"/>
              <a:cs typeface="Times New Roman" panose="02020603050405020304" pitchFamily="18" charset="0"/>
            </a:endParaRPr>
          </a:p>
          <a:p>
            <a:pPr marL="914400">
              <a:lnSpc>
                <a:spcPct val="107000"/>
              </a:lnSpc>
              <a:spcAft>
                <a:spcPts val="800"/>
              </a:spcAft>
            </a:pPr>
            <a:r>
              <a:rPr lang="en-SG" sz="1800" dirty="0">
                <a:effectLst/>
                <a:latin typeface="Calibri" panose="020F0502020204030204" pitchFamily="34" charset="0"/>
                <a:ea typeface="Calibri" panose="020F0502020204030204" pitchFamily="34" charset="0"/>
                <a:cs typeface="Times New Roman" panose="02020603050405020304" pitchFamily="18" charset="0"/>
              </a:rPr>
              <a:t>We have placed roof conductors 8” away from the roof railing connecting all the Air Terminals and Down Conductors.</a:t>
            </a:r>
          </a:p>
          <a:p>
            <a:endParaRPr lang="en-SG"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SG" dirty="0"/>
          </a:p>
        </p:txBody>
      </p:sp>
      <p:sp>
        <p:nvSpPr>
          <p:cNvPr id="5" name="TextBox 4">
            <a:extLst>
              <a:ext uri="{FF2B5EF4-FFF2-40B4-BE49-F238E27FC236}">
                <a16:creationId xmlns:a16="http://schemas.microsoft.com/office/drawing/2014/main" xmlns="" id="{C4238A72-0B55-4514-7072-DEC82EF6B31A}"/>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286621310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8C43F8B-237D-4D61-9950-07312B106C7C}"/>
              </a:ext>
            </a:extLst>
          </p:cNvPr>
          <p:cNvSpPr>
            <a:spLocks noGrp="1"/>
          </p:cNvSpPr>
          <p:nvPr>
            <p:ph type="title"/>
          </p:nvPr>
        </p:nvSpPr>
        <p:spPr>
          <a:xfrm>
            <a:off x="2957804" y="1852136"/>
            <a:ext cx="6708709" cy="1754663"/>
          </a:xfrm>
        </p:spPr>
        <p:txBody>
          <a:bodyPr>
            <a:normAutofit/>
          </a:bodyPr>
          <a:lstStyle/>
          <a:p>
            <a:r>
              <a:rPr lang="en-US" sz="9600" b="1" i="0" dirty="0">
                <a:solidFill>
                  <a:srgbClr val="4A4A4A"/>
                </a:solidFill>
                <a:effectLst/>
                <a:latin typeface="Gabriola" panose="04040605051002020D02" pitchFamily="82" charset="0"/>
              </a:rPr>
              <a:t>¡</a:t>
            </a:r>
            <a:r>
              <a:rPr lang="en-US" sz="9600" b="1" i="0" dirty="0" err="1">
                <a:solidFill>
                  <a:srgbClr val="4A4A4A"/>
                </a:solidFill>
                <a:effectLst/>
                <a:latin typeface="Gabriola" panose="04040605051002020D02" pitchFamily="82" charset="0"/>
              </a:rPr>
              <a:t>Muchas</a:t>
            </a:r>
            <a:r>
              <a:rPr lang="en-US" sz="9600" dirty="0">
                <a:solidFill>
                  <a:srgbClr val="4A4A4A"/>
                </a:solidFill>
                <a:latin typeface="Gabriola" panose="04040605051002020D02" pitchFamily="82" charset="0"/>
              </a:rPr>
              <a:t> G</a:t>
            </a:r>
            <a:r>
              <a:rPr lang="en-US" sz="9600" b="1" i="0" dirty="0">
                <a:solidFill>
                  <a:srgbClr val="4A4A4A"/>
                </a:solidFill>
                <a:effectLst/>
                <a:latin typeface="Gabriola" panose="04040605051002020D02" pitchFamily="82" charset="0"/>
              </a:rPr>
              <a:t>racias!</a:t>
            </a:r>
            <a:endParaRPr lang="en-GB" sz="9600" dirty="0">
              <a:latin typeface="Gabriola" panose="04040605051002020D02" pitchFamily="82" charset="0"/>
            </a:endParaRPr>
          </a:p>
        </p:txBody>
      </p:sp>
      <p:sp>
        <p:nvSpPr>
          <p:cNvPr id="5" name="Slide Number Placeholder 4">
            <a:extLst>
              <a:ext uri="{FF2B5EF4-FFF2-40B4-BE49-F238E27FC236}">
                <a16:creationId xmlns:a16="http://schemas.microsoft.com/office/drawing/2014/main" xmlns="" id="{E87B9726-84AB-4866-B291-3BB6AC839D3A}"/>
              </a:ext>
            </a:extLst>
          </p:cNvPr>
          <p:cNvSpPr>
            <a:spLocks noGrp="1"/>
          </p:cNvSpPr>
          <p:nvPr>
            <p:ph type="sldNum" sz="quarter" idx="12"/>
          </p:nvPr>
        </p:nvSpPr>
        <p:spPr/>
        <p:txBody>
          <a:bodyPr/>
          <a:lstStyle/>
          <a:p>
            <a:fld id="{2B8316FF-0C02-48DE-86DE-5DBAA1AD2002}" type="slidenum">
              <a:rPr lang="en-GB" smtClean="0"/>
              <a:pPr/>
              <a:t>41</a:t>
            </a:fld>
            <a:endParaRPr lang="en-GB" dirty="0"/>
          </a:p>
        </p:txBody>
      </p:sp>
      <p:sp>
        <p:nvSpPr>
          <p:cNvPr id="6" name="TextBox 5">
            <a:extLst>
              <a:ext uri="{FF2B5EF4-FFF2-40B4-BE49-F238E27FC236}">
                <a16:creationId xmlns:a16="http://schemas.microsoft.com/office/drawing/2014/main" xmlns="" id="{233922AF-0CE4-FB36-EDCC-780D37EF69BA}"/>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24653471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xmlns="" id="{16600EA7-FBC9-4AE9-8180-50E5F139D851}"/>
              </a:ext>
            </a:extLst>
          </p:cNvPr>
          <p:cNvSpPr>
            <a:spLocks noGrp="1"/>
          </p:cNvSpPr>
          <p:nvPr>
            <p:ph type="sldNum" sz="quarter" idx="12"/>
          </p:nvPr>
        </p:nvSpPr>
        <p:spPr/>
        <p:txBody>
          <a:bodyPr/>
          <a:lstStyle/>
          <a:p>
            <a:fld id="{2B8316FF-0C02-48DE-86DE-5DBAA1AD2002}" type="slidenum">
              <a:rPr lang="en-GB" smtClean="0"/>
              <a:pPr/>
              <a:t>5</a:t>
            </a:fld>
            <a:endParaRPr lang="en-GB" dirty="0"/>
          </a:p>
        </p:txBody>
      </p:sp>
      <p:pic>
        <p:nvPicPr>
          <p:cNvPr id="614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8438" t="15477" r="-957"/>
          <a:stretch/>
        </p:blipFill>
        <p:spPr bwMode="auto">
          <a:xfrm>
            <a:off x="6025414" y="606391"/>
            <a:ext cx="3907858" cy="26067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381120" y="1315316"/>
            <a:ext cx="6128820" cy="36763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t="20649"/>
          <a:stretch/>
        </p:blipFill>
        <p:spPr bwMode="auto">
          <a:xfrm>
            <a:off x="5943448" y="3667223"/>
            <a:ext cx="4544065" cy="24929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74105" y="3213129"/>
            <a:ext cx="3016400" cy="4218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45230" y="249119"/>
            <a:ext cx="3016942" cy="3765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xmlns="" id="{5265ED2A-64B5-3DDA-3287-EA250FE12EE0}"/>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12035697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CA02C1-1654-4BF7-9904-69051BE78ECC}"/>
              </a:ext>
            </a:extLst>
          </p:cNvPr>
          <p:cNvSpPr>
            <a:spLocks noGrp="1"/>
          </p:cNvSpPr>
          <p:nvPr>
            <p:ph type="title"/>
          </p:nvPr>
        </p:nvSpPr>
        <p:spPr/>
        <p:txBody>
          <a:bodyPr/>
          <a:lstStyle/>
          <a:p>
            <a:r>
              <a:rPr lang="en-US" dirty="0"/>
              <a:t>Calculations for Fixtures and Fittings</a:t>
            </a:r>
            <a:endParaRPr lang="en-GB" dirty="0"/>
          </a:p>
        </p:txBody>
      </p:sp>
      <p:sp>
        <p:nvSpPr>
          <p:cNvPr id="7" name="TextBox 6">
            <a:extLst>
              <a:ext uri="{FF2B5EF4-FFF2-40B4-BE49-F238E27FC236}">
                <a16:creationId xmlns:a16="http://schemas.microsoft.com/office/drawing/2014/main" xmlns="" id="{DAC6A546-E8ED-4DC9-BD04-05557A5F26D7}"/>
              </a:ext>
            </a:extLst>
          </p:cNvPr>
          <p:cNvSpPr txBox="1"/>
          <p:nvPr/>
        </p:nvSpPr>
        <p:spPr>
          <a:xfrm>
            <a:off x="833120" y="960447"/>
            <a:ext cx="5567680" cy="461665"/>
          </a:xfrm>
          <a:prstGeom prst="rect">
            <a:avLst/>
          </a:prstGeom>
          <a:noFill/>
        </p:spPr>
        <p:txBody>
          <a:bodyPr wrap="square" rtlCol="0">
            <a:spAutoFit/>
          </a:bodyPr>
          <a:lstStyle/>
          <a:p>
            <a:r>
              <a:rPr lang="en-US" sz="2400" b="1" i="1" dirty="0"/>
              <a:t>Formula for light bulbs:</a:t>
            </a:r>
            <a:endParaRPr lang="en-GB" sz="2400" b="1" i="1" dirty="0"/>
          </a:p>
        </p:txBody>
      </p:sp>
      <p:pic>
        <p:nvPicPr>
          <p:cNvPr id="9" name="Picture 8">
            <a:extLst>
              <a:ext uri="{FF2B5EF4-FFF2-40B4-BE49-F238E27FC236}">
                <a16:creationId xmlns:a16="http://schemas.microsoft.com/office/drawing/2014/main" xmlns="" id="{9BEECC26-CAE4-4C1B-8B67-4E6E11B84383}"/>
              </a:ext>
            </a:extLst>
          </p:cNvPr>
          <p:cNvPicPr>
            <a:picLocks noChangeAspect="1"/>
          </p:cNvPicPr>
          <p:nvPr/>
        </p:nvPicPr>
        <p:blipFill>
          <a:blip r:embed="rId2"/>
          <a:stretch>
            <a:fillRect/>
          </a:stretch>
        </p:blipFill>
        <p:spPr>
          <a:xfrm>
            <a:off x="833120" y="1359888"/>
            <a:ext cx="3248025" cy="971550"/>
          </a:xfrm>
          <a:prstGeom prst="rect">
            <a:avLst/>
          </a:prstGeom>
        </p:spPr>
      </p:pic>
      <p:pic>
        <p:nvPicPr>
          <p:cNvPr id="10" name="Picture 9">
            <a:extLst>
              <a:ext uri="{FF2B5EF4-FFF2-40B4-BE49-F238E27FC236}">
                <a16:creationId xmlns:a16="http://schemas.microsoft.com/office/drawing/2014/main" xmlns="" id="{05664D6B-18E7-418D-8414-6605019462B6}"/>
              </a:ext>
            </a:extLst>
          </p:cNvPr>
          <p:cNvPicPr>
            <a:picLocks noChangeAspect="1"/>
          </p:cNvPicPr>
          <p:nvPr/>
        </p:nvPicPr>
        <p:blipFill>
          <a:blip r:embed="rId3"/>
          <a:stretch>
            <a:fillRect/>
          </a:stretch>
        </p:blipFill>
        <p:spPr>
          <a:xfrm>
            <a:off x="4274186" y="1608803"/>
            <a:ext cx="5046548" cy="1914208"/>
          </a:xfrm>
          <a:prstGeom prst="rect">
            <a:avLst/>
          </a:prstGeom>
        </p:spPr>
      </p:pic>
      <p:sp>
        <p:nvSpPr>
          <p:cNvPr id="12" name="TextBox 11">
            <a:extLst>
              <a:ext uri="{FF2B5EF4-FFF2-40B4-BE49-F238E27FC236}">
                <a16:creationId xmlns:a16="http://schemas.microsoft.com/office/drawing/2014/main" xmlns="" id="{7755F39D-D06F-430E-BFF1-44935FBC66F7}"/>
              </a:ext>
            </a:extLst>
          </p:cNvPr>
          <p:cNvSpPr txBox="1"/>
          <p:nvPr/>
        </p:nvSpPr>
        <p:spPr>
          <a:xfrm>
            <a:off x="833120" y="3572868"/>
            <a:ext cx="5567680" cy="461665"/>
          </a:xfrm>
          <a:prstGeom prst="rect">
            <a:avLst/>
          </a:prstGeom>
          <a:noFill/>
        </p:spPr>
        <p:txBody>
          <a:bodyPr wrap="square" rtlCol="0">
            <a:spAutoFit/>
          </a:bodyPr>
          <a:lstStyle/>
          <a:p>
            <a:r>
              <a:rPr lang="en-US" sz="2400" b="1" i="1" dirty="0"/>
              <a:t>Formula for fans:</a:t>
            </a:r>
            <a:endParaRPr lang="en-GB" sz="2400" b="1" i="1" dirty="0"/>
          </a:p>
        </p:txBody>
      </p:sp>
      <p:pic>
        <p:nvPicPr>
          <p:cNvPr id="13" name="Picture 12">
            <a:extLst>
              <a:ext uri="{FF2B5EF4-FFF2-40B4-BE49-F238E27FC236}">
                <a16:creationId xmlns:a16="http://schemas.microsoft.com/office/drawing/2014/main" xmlns="" id="{6EF15332-03A8-4CEF-99DE-F27A9ED141D4}"/>
              </a:ext>
            </a:extLst>
          </p:cNvPr>
          <p:cNvPicPr>
            <a:picLocks noChangeAspect="1"/>
          </p:cNvPicPr>
          <p:nvPr/>
        </p:nvPicPr>
        <p:blipFill>
          <a:blip r:embed="rId4"/>
          <a:stretch>
            <a:fillRect/>
          </a:stretch>
        </p:blipFill>
        <p:spPr>
          <a:xfrm>
            <a:off x="833120" y="4034533"/>
            <a:ext cx="3152775" cy="981075"/>
          </a:xfrm>
          <a:prstGeom prst="rect">
            <a:avLst/>
          </a:prstGeom>
        </p:spPr>
      </p:pic>
      <p:pic>
        <p:nvPicPr>
          <p:cNvPr id="14" name="Picture 13">
            <a:extLst>
              <a:ext uri="{FF2B5EF4-FFF2-40B4-BE49-F238E27FC236}">
                <a16:creationId xmlns:a16="http://schemas.microsoft.com/office/drawing/2014/main" xmlns="" id="{92F6330D-BAC5-4DBE-B320-F64FFC764502}"/>
              </a:ext>
            </a:extLst>
          </p:cNvPr>
          <p:cNvPicPr>
            <a:picLocks noChangeAspect="1"/>
          </p:cNvPicPr>
          <p:nvPr/>
        </p:nvPicPr>
        <p:blipFill>
          <a:blip r:embed="rId5"/>
          <a:stretch>
            <a:fillRect/>
          </a:stretch>
        </p:blipFill>
        <p:spPr>
          <a:xfrm>
            <a:off x="4194277" y="4256809"/>
            <a:ext cx="4238523" cy="536522"/>
          </a:xfrm>
          <a:prstGeom prst="rect">
            <a:avLst/>
          </a:prstGeom>
        </p:spPr>
      </p:pic>
      <p:sp>
        <p:nvSpPr>
          <p:cNvPr id="15" name="TextBox 14">
            <a:extLst>
              <a:ext uri="{FF2B5EF4-FFF2-40B4-BE49-F238E27FC236}">
                <a16:creationId xmlns:a16="http://schemas.microsoft.com/office/drawing/2014/main" xmlns="" id="{C5FBA65A-600C-4CF4-B4CF-42A1EA56BEAA}"/>
              </a:ext>
            </a:extLst>
          </p:cNvPr>
          <p:cNvSpPr txBox="1"/>
          <p:nvPr/>
        </p:nvSpPr>
        <p:spPr>
          <a:xfrm>
            <a:off x="789305" y="5157797"/>
            <a:ext cx="6583680" cy="369332"/>
          </a:xfrm>
          <a:prstGeom prst="rect">
            <a:avLst/>
          </a:prstGeom>
          <a:noFill/>
        </p:spPr>
        <p:txBody>
          <a:bodyPr wrap="square" rtlCol="0">
            <a:spAutoFit/>
          </a:bodyPr>
          <a:lstStyle/>
          <a:p>
            <a:r>
              <a:rPr lang="en-US" dirty="0"/>
              <a:t>One 56” diameter fan is needed every 100 </a:t>
            </a:r>
            <a:r>
              <a:rPr lang="en-US" dirty="0" err="1"/>
              <a:t>sq</a:t>
            </a:r>
            <a:r>
              <a:rPr lang="en-US" dirty="0"/>
              <a:t> feet.</a:t>
            </a:r>
            <a:endParaRPr lang="en-GB" dirty="0"/>
          </a:p>
        </p:txBody>
      </p:sp>
      <p:sp>
        <p:nvSpPr>
          <p:cNvPr id="18" name="Slide Number Placeholder 17">
            <a:extLst>
              <a:ext uri="{FF2B5EF4-FFF2-40B4-BE49-F238E27FC236}">
                <a16:creationId xmlns:a16="http://schemas.microsoft.com/office/drawing/2014/main" xmlns="" id="{156BE5EC-7EF6-45A3-9FFB-520C9994000D}"/>
              </a:ext>
            </a:extLst>
          </p:cNvPr>
          <p:cNvSpPr>
            <a:spLocks noGrp="1"/>
          </p:cNvSpPr>
          <p:nvPr>
            <p:ph type="sldNum" sz="quarter" idx="12"/>
          </p:nvPr>
        </p:nvSpPr>
        <p:spPr/>
        <p:txBody>
          <a:bodyPr/>
          <a:lstStyle/>
          <a:p>
            <a:fld id="{2B8316FF-0C02-48DE-86DE-5DBAA1AD2002}" type="slidenum">
              <a:rPr lang="en-GB" smtClean="0"/>
              <a:pPr/>
              <a:t>6</a:t>
            </a:fld>
            <a:endParaRPr lang="en-GB" dirty="0"/>
          </a:p>
        </p:txBody>
      </p:sp>
      <p:sp>
        <p:nvSpPr>
          <p:cNvPr id="3" name="TextBox 2"/>
          <p:cNvSpPr txBox="1"/>
          <p:nvPr/>
        </p:nvSpPr>
        <p:spPr>
          <a:xfrm>
            <a:off x="7017385" y="2709390"/>
            <a:ext cx="711200" cy="338554"/>
          </a:xfrm>
          <a:prstGeom prst="rect">
            <a:avLst/>
          </a:prstGeom>
          <a:solidFill>
            <a:schemeClr val="bg1"/>
          </a:solidFill>
        </p:spPr>
        <p:txBody>
          <a:bodyPr wrap="square" rtlCol="0">
            <a:spAutoFit/>
          </a:bodyPr>
          <a:lstStyle/>
          <a:p>
            <a:r>
              <a:rPr lang="en-US" sz="1600" dirty="0"/>
              <a:t>=1300</a:t>
            </a:r>
          </a:p>
        </p:txBody>
      </p:sp>
      <p:sp>
        <p:nvSpPr>
          <p:cNvPr id="16" name="TextBox 15"/>
          <p:cNvSpPr txBox="1"/>
          <p:nvPr/>
        </p:nvSpPr>
        <p:spPr>
          <a:xfrm>
            <a:off x="5291664" y="3181365"/>
            <a:ext cx="608110" cy="307777"/>
          </a:xfrm>
          <a:prstGeom prst="rect">
            <a:avLst/>
          </a:prstGeom>
          <a:solidFill>
            <a:schemeClr val="bg1"/>
          </a:solidFill>
        </p:spPr>
        <p:txBody>
          <a:bodyPr wrap="square" rtlCol="0">
            <a:spAutoFit/>
          </a:bodyPr>
          <a:lstStyle/>
          <a:p>
            <a:r>
              <a:rPr lang="en-US" sz="1400" b="1" dirty="0"/>
              <a:t>= 0.8</a:t>
            </a:r>
          </a:p>
        </p:txBody>
      </p:sp>
      <p:sp>
        <p:nvSpPr>
          <p:cNvPr id="19" name="TextBox 18"/>
          <p:cNvSpPr txBox="1"/>
          <p:nvPr/>
        </p:nvSpPr>
        <p:spPr>
          <a:xfrm>
            <a:off x="8373533" y="2768602"/>
            <a:ext cx="947201" cy="338554"/>
          </a:xfrm>
          <a:prstGeom prst="rect">
            <a:avLst/>
          </a:prstGeom>
          <a:solidFill>
            <a:schemeClr val="bg1"/>
          </a:solidFill>
        </p:spPr>
        <p:txBody>
          <a:bodyPr wrap="square" rtlCol="0">
            <a:spAutoFit/>
          </a:bodyPr>
          <a:lstStyle/>
          <a:p>
            <a:endParaRPr lang="en-US" sz="1600" dirty="0"/>
          </a:p>
        </p:txBody>
      </p:sp>
      <p:sp>
        <p:nvSpPr>
          <p:cNvPr id="4" name="TextBox 3">
            <a:extLst>
              <a:ext uri="{FF2B5EF4-FFF2-40B4-BE49-F238E27FC236}">
                <a16:creationId xmlns:a16="http://schemas.microsoft.com/office/drawing/2014/main" xmlns="" id="{4E2C9968-6A83-FE62-086C-DB586BCE816C}"/>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
        <p:nvSpPr>
          <p:cNvPr id="17" name="TextBox 16"/>
          <p:cNvSpPr txBox="1"/>
          <p:nvPr/>
        </p:nvSpPr>
        <p:spPr>
          <a:xfrm>
            <a:off x="4323881" y="2242071"/>
            <a:ext cx="304055" cy="338554"/>
          </a:xfrm>
          <a:prstGeom prst="rect">
            <a:avLst/>
          </a:prstGeom>
          <a:solidFill>
            <a:schemeClr val="bg1"/>
          </a:solidFill>
        </p:spPr>
        <p:txBody>
          <a:bodyPr wrap="square" rtlCol="0">
            <a:spAutoFit/>
          </a:bodyPr>
          <a:lstStyle/>
          <a:p>
            <a:r>
              <a:rPr lang="en-US" sz="1600" b="1" dirty="0"/>
              <a:t>n</a:t>
            </a:r>
          </a:p>
        </p:txBody>
      </p:sp>
    </p:spTree>
    <p:extLst>
      <p:ext uri="{BB962C8B-B14F-4D97-AF65-F5344CB8AC3E}">
        <p14:creationId xmlns:p14="http://schemas.microsoft.com/office/powerpoint/2010/main" val="8847472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BB417C3-856D-4AA4-85A7-4E69C372BBB8}"/>
              </a:ext>
            </a:extLst>
          </p:cNvPr>
          <p:cNvSpPr>
            <a:spLocks noGrp="1"/>
          </p:cNvSpPr>
          <p:nvPr>
            <p:ph type="title"/>
          </p:nvPr>
        </p:nvSpPr>
        <p:spPr/>
        <p:txBody>
          <a:bodyPr/>
          <a:lstStyle/>
          <a:p>
            <a:r>
              <a:rPr lang="en-US" dirty="0"/>
              <a:t>Calculations for Fixtures and Fittings</a:t>
            </a:r>
            <a:endParaRPr lang="en-GB" dirty="0"/>
          </a:p>
        </p:txBody>
      </p:sp>
      <p:sp>
        <p:nvSpPr>
          <p:cNvPr id="4" name="TextBox 3">
            <a:extLst>
              <a:ext uri="{FF2B5EF4-FFF2-40B4-BE49-F238E27FC236}">
                <a16:creationId xmlns:a16="http://schemas.microsoft.com/office/drawing/2014/main" xmlns="" id="{2E5799E6-EE09-45F6-BF7D-478BBC485ADC}"/>
              </a:ext>
            </a:extLst>
          </p:cNvPr>
          <p:cNvSpPr txBox="1"/>
          <p:nvPr/>
        </p:nvSpPr>
        <p:spPr>
          <a:xfrm>
            <a:off x="833120" y="960447"/>
            <a:ext cx="7416800" cy="461665"/>
          </a:xfrm>
          <a:prstGeom prst="rect">
            <a:avLst/>
          </a:prstGeom>
          <a:noFill/>
        </p:spPr>
        <p:txBody>
          <a:bodyPr wrap="square" rtlCol="0">
            <a:spAutoFit/>
          </a:bodyPr>
          <a:lstStyle/>
          <a:p>
            <a:r>
              <a:rPr lang="en-US" sz="2400" b="1" i="1" dirty="0"/>
              <a:t>Example Calculation for Guard/Driver Bedroom:</a:t>
            </a:r>
            <a:endParaRPr lang="en-GB" sz="2400" b="1" i="1" dirty="0"/>
          </a:p>
        </p:txBody>
      </p:sp>
      <p:sp>
        <p:nvSpPr>
          <p:cNvPr id="6" name="Rectangle 5">
            <a:extLst>
              <a:ext uri="{FF2B5EF4-FFF2-40B4-BE49-F238E27FC236}">
                <a16:creationId xmlns:a16="http://schemas.microsoft.com/office/drawing/2014/main" xmlns="" id="{3DE4CAF7-BF32-4297-BFEA-896E0858D2AC}"/>
              </a:ext>
            </a:extLst>
          </p:cNvPr>
          <p:cNvSpPr/>
          <p:nvPr/>
        </p:nvSpPr>
        <p:spPr>
          <a:xfrm>
            <a:off x="1066800" y="1635003"/>
            <a:ext cx="6096000" cy="4524315"/>
          </a:xfrm>
          <a:prstGeom prst="rect">
            <a:avLst/>
          </a:prstGeom>
        </p:spPr>
        <p:txBody>
          <a:bodyPr>
            <a:spAutoFit/>
          </a:bodyPr>
          <a:lstStyle/>
          <a:p>
            <a:r>
              <a:rPr lang="en-US" dirty="0">
                <a:solidFill>
                  <a:srgbClr val="000000"/>
                </a:solidFill>
              </a:rPr>
              <a:t>Area, A = 16 * 20 </a:t>
            </a:r>
            <a:r>
              <a:rPr lang="en-US" dirty="0" err="1">
                <a:solidFill>
                  <a:srgbClr val="000000"/>
                </a:solidFill>
              </a:rPr>
              <a:t>sq</a:t>
            </a:r>
            <a:r>
              <a:rPr lang="en-US" dirty="0">
                <a:solidFill>
                  <a:srgbClr val="000000"/>
                </a:solidFill>
              </a:rPr>
              <a:t> ft = 320 </a:t>
            </a:r>
            <a:r>
              <a:rPr lang="en-US" dirty="0" err="1">
                <a:solidFill>
                  <a:srgbClr val="000000"/>
                </a:solidFill>
              </a:rPr>
              <a:t>sq</a:t>
            </a:r>
            <a:r>
              <a:rPr lang="en-US" dirty="0">
                <a:solidFill>
                  <a:srgbClr val="000000"/>
                </a:solidFill>
              </a:rPr>
              <a:t> ft = 29.7289728 m^2</a:t>
            </a:r>
            <a:endParaRPr lang="en-US" b="0" dirty="0">
              <a:effectLst/>
            </a:endParaRPr>
          </a:p>
          <a:p>
            <a:r>
              <a:rPr lang="en-US" dirty="0">
                <a:solidFill>
                  <a:srgbClr val="000000"/>
                </a:solidFill>
              </a:rPr>
              <a:t>E = 100 lumen/m^2</a:t>
            </a:r>
            <a:endParaRPr lang="en-US" b="0" dirty="0">
              <a:effectLst/>
            </a:endParaRPr>
          </a:p>
          <a:p>
            <a:r>
              <a:rPr lang="en-US" dirty="0">
                <a:solidFill>
                  <a:srgbClr val="000000"/>
                </a:solidFill>
              </a:rPr>
              <a:t>LLF x UF = 0.8</a:t>
            </a:r>
            <a:endParaRPr lang="en-US" b="0" dirty="0">
              <a:effectLst/>
            </a:endParaRPr>
          </a:p>
          <a:p>
            <a:r>
              <a:rPr lang="en-US" dirty="0">
                <a:solidFill>
                  <a:srgbClr val="000000"/>
                </a:solidFill>
              </a:rPr>
              <a:t>n = 1</a:t>
            </a:r>
            <a:endParaRPr lang="en-US" b="0" dirty="0">
              <a:effectLst/>
            </a:endParaRPr>
          </a:p>
          <a:p>
            <a:r>
              <a:rPr lang="en-US" dirty="0">
                <a:solidFill>
                  <a:srgbClr val="000000"/>
                </a:solidFill>
              </a:rPr>
              <a:t>Flux = 1300 lumen</a:t>
            </a:r>
          </a:p>
          <a:p>
            <a:endParaRPr lang="en-US" b="0" dirty="0">
              <a:effectLst/>
            </a:endParaRPr>
          </a:p>
          <a:p>
            <a:r>
              <a:rPr lang="en-US" dirty="0">
                <a:solidFill>
                  <a:srgbClr val="000000"/>
                </a:solidFill>
              </a:rPr>
              <a:t>From calculation,</a:t>
            </a:r>
            <a:endParaRPr lang="en-US" b="0" dirty="0">
              <a:effectLst/>
            </a:endParaRPr>
          </a:p>
          <a:p>
            <a:r>
              <a:rPr lang="en-US" dirty="0">
                <a:solidFill>
                  <a:srgbClr val="000000"/>
                </a:solidFill>
              </a:rPr>
              <a:t>Number of lights,  N = 2.85</a:t>
            </a:r>
            <a:endParaRPr lang="en-US" b="0" dirty="0">
              <a:effectLst/>
            </a:endParaRPr>
          </a:p>
          <a:p>
            <a:r>
              <a:rPr lang="en-US" dirty="0">
                <a:solidFill>
                  <a:srgbClr val="000000"/>
                </a:solidFill>
              </a:rPr>
              <a:t>So, </a:t>
            </a:r>
            <a:r>
              <a:rPr lang="en-US" b="1" dirty="0">
                <a:solidFill>
                  <a:srgbClr val="000000"/>
                </a:solidFill>
              </a:rPr>
              <a:t>2 Light Bulbs and 1 Tube Light </a:t>
            </a:r>
            <a:r>
              <a:rPr lang="en-US" dirty="0">
                <a:solidFill>
                  <a:srgbClr val="000000"/>
                </a:solidFill>
              </a:rPr>
              <a:t>are needed.</a:t>
            </a:r>
            <a:endParaRPr lang="en-US" b="0" dirty="0">
              <a:effectLst/>
            </a:endParaRPr>
          </a:p>
          <a:p>
            <a:r>
              <a:rPr lang="en-US" dirty="0">
                <a:solidFill>
                  <a:srgbClr val="000000"/>
                </a:solidFill>
              </a:rPr>
              <a:t>But, to preserve power consumption, </a:t>
            </a:r>
            <a:r>
              <a:rPr lang="en-US" b="1" dirty="0">
                <a:solidFill>
                  <a:srgbClr val="000000"/>
                </a:solidFill>
              </a:rPr>
              <a:t>1 light bulb(LB) and 1 tube light(TA)</a:t>
            </a:r>
            <a:r>
              <a:rPr lang="en-US" dirty="0">
                <a:solidFill>
                  <a:srgbClr val="000000"/>
                </a:solidFill>
              </a:rPr>
              <a:t> are set.</a:t>
            </a:r>
            <a:endParaRPr lang="en-US" b="0" dirty="0">
              <a:effectLst/>
            </a:endParaRPr>
          </a:p>
          <a:p>
            <a:r>
              <a:rPr lang="en-US" dirty="0">
                <a:solidFill>
                  <a:srgbClr val="000000"/>
                </a:solidFill>
              </a:rPr>
              <a:t>Number of fans =  320/ 100 = 3.2</a:t>
            </a:r>
            <a:endParaRPr lang="en-US" b="0" dirty="0">
              <a:effectLst/>
            </a:endParaRPr>
          </a:p>
          <a:p>
            <a:r>
              <a:rPr lang="en-US" dirty="0">
                <a:solidFill>
                  <a:srgbClr val="000000"/>
                </a:solidFill>
              </a:rPr>
              <a:t>So, </a:t>
            </a:r>
            <a:r>
              <a:rPr lang="en-US" b="1" dirty="0">
                <a:solidFill>
                  <a:srgbClr val="000000"/>
                </a:solidFill>
              </a:rPr>
              <a:t>3 fans </a:t>
            </a:r>
            <a:r>
              <a:rPr lang="en-US" dirty="0">
                <a:solidFill>
                  <a:srgbClr val="000000"/>
                </a:solidFill>
              </a:rPr>
              <a:t>are needed, but to preserve power consumption, </a:t>
            </a:r>
            <a:r>
              <a:rPr lang="en-US" b="1" dirty="0">
                <a:solidFill>
                  <a:srgbClr val="000000"/>
                </a:solidFill>
              </a:rPr>
              <a:t>1 ceiling fan(FA) </a:t>
            </a:r>
            <a:r>
              <a:rPr lang="en-US" dirty="0">
                <a:solidFill>
                  <a:srgbClr val="000000"/>
                </a:solidFill>
              </a:rPr>
              <a:t>is set.</a:t>
            </a:r>
            <a:endParaRPr lang="en-US" b="0" dirty="0">
              <a:effectLst/>
            </a:endParaRPr>
          </a:p>
          <a:p>
            <a:r>
              <a:rPr lang="en-US" dirty="0"/>
              <a:t/>
            </a:r>
            <a:br>
              <a:rPr lang="en-US" dirty="0"/>
            </a:br>
            <a:endParaRPr lang="en-GB" dirty="0"/>
          </a:p>
        </p:txBody>
      </p:sp>
      <p:sp>
        <p:nvSpPr>
          <p:cNvPr id="9" name="Slide Number Placeholder 8">
            <a:extLst>
              <a:ext uri="{FF2B5EF4-FFF2-40B4-BE49-F238E27FC236}">
                <a16:creationId xmlns:a16="http://schemas.microsoft.com/office/drawing/2014/main" xmlns="" id="{D488B97C-7278-4CA1-92FB-0D205D74E23A}"/>
              </a:ext>
            </a:extLst>
          </p:cNvPr>
          <p:cNvSpPr>
            <a:spLocks noGrp="1"/>
          </p:cNvSpPr>
          <p:nvPr>
            <p:ph type="sldNum" sz="quarter" idx="12"/>
          </p:nvPr>
        </p:nvSpPr>
        <p:spPr/>
        <p:txBody>
          <a:bodyPr/>
          <a:lstStyle/>
          <a:p>
            <a:fld id="{2B8316FF-0C02-48DE-86DE-5DBAA1AD2002}" type="slidenum">
              <a:rPr lang="en-GB" smtClean="0"/>
              <a:pPr/>
              <a:t>7</a:t>
            </a:fld>
            <a:endParaRPr lang="en-GB"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38585" y="1318284"/>
            <a:ext cx="3416300" cy="413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a:extLst>
              <a:ext uri="{FF2B5EF4-FFF2-40B4-BE49-F238E27FC236}">
                <a16:creationId xmlns:a16="http://schemas.microsoft.com/office/drawing/2014/main" xmlns="" id="{B276841E-B455-6EF4-CFC4-CC6DCF8B0F9B}"/>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331779909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F152A34-BD5E-4E8A-BA11-383AD4FEFA4B}"/>
              </a:ext>
            </a:extLst>
          </p:cNvPr>
          <p:cNvSpPr>
            <a:spLocks noGrp="1"/>
          </p:cNvSpPr>
          <p:nvPr>
            <p:ph type="title"/>
          </p:nvPr>
        </p:nvSpPr>
        <p:spPr/>
        <p:txBody>
          <a:bodyPr/>
          <a:lstStyle/>
          <a:p>
            <a:r>
              <a:rPr lang="en-US" dirty="0"/>
              <a:t>Fittings and Fixtures (Ground Floor)</a:t>
            </a:r>
            <a:endParaRPr lang="en-GB" dirty="0"/>
          </a:p>
        </p:txBody>
      </p:sp>
      <p:sp>
        <p:nvSpPr>
          <p:cNvPr id="8" name="Slide Number Placeholder 7">
            <a:extLst>
              <a:ext uri="{FF2B5EF4-FFF2-40B4-BE49-F238E27FC236}">
                <a16:creationId xmlns:a16="http://schemas.microsoft.com/office/drawing/2014/main" xmlns="" id="{D6C6F7AF-6BC7-463D-89F5-5D70DBBC8382}"/>
              </a:ext>
            </a:extLst>
          </p:cNvPr>
          <p:cNvSpPr>
            <a:spLocks noGrp="1"/>
          </p:cNvSpPr>
          <p:nvPr>
            <p:ph type="sldNum" sz="quarter" idx="12"/>
          </p:nvPr>
        </p:nvSpPr>
        <p:spPr/>
        <p:txBody>
          <a:bodyPr/>
          <a:lstStyle/>
          <a:p>
            <a:fld id="{2B8316FF-0C02-48DE-86DE-5DBAA1AD2002}" type="slidenum">
              <a:rPr lang="en-GB" smtClean="0"/>
              <a:pPr/>
              <a:t>8</a:t>
            </a:fld>
            <a:endParaRPr lang="en-GB"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2464" y="917573"/>
            <a:ext cx="7561792" cy="5323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xmlns="" id="{A14FF427-48E7-8A02-E441-668654902A91}"/>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32353632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F152A34-BD5E-4E8A-BA11-383AD4FEFA4B}"/>
              </a:ext>
            </a:extLst>
          </p:cNvPr>
          <p:cNvSpPr>
            <a:spLocks noGrp="1"/>
          </p:cNvSpPr>
          <p:nvPr>
            <p:ph type="title"/>
          </p:nvPr>
        </p:nvSpPr>
        <p:spPr/>
        <p:txBody>
          <a:bodyPr/>
          <a:lstStyle/>
          <a:p>
            <a:r>
              <a:rPr lang="en-US" dirty="0"/>
              <a:t>Fittings and Fixtures (Ground Floor)</a:t>
            </a:r>
            <a:endParaRPr lang="en-GB" dirty="0"/>
          </a:p>
        </p:txBody>
      </p:sp>
      <p:sp>
        <p:nvSpPr>
          <p:cNvPr id="5" name="TextBox 4">
            <a:extLst>
              <a:ext uri="{FF2B5EF4-FFF2-40B4-BE49-F238E27FC236}">
                <a16:creationId xmlns:a16="http://schemas.microsoft.com/office/drawing/2014/main" xmlns="" id="{BC230379-9D6E-43C0-B1F2-B3197E46A9DE}"/>
              </a:ext>
            </a:extLst>
          </p:cNvPr>
          <p:cNvSpPr txBox="1"/>
          <p:nvPr/>
        </p:nvSpPr>
        <p:spPr>
          <a:xfrm>
            <a:off x="833120" y="960447"/>
            <a:ext cx="5567680" cy="584775"/>
          </a:xfrm>
          <a:prstGeom prst="rect">
            <a:avLst/>
          </a:prstGeom>
          <a:noFill/>
        </p:spPr>
        <p:txBody>
          <a:bodyPr wrap="square" rtlCol="0">
            <a:spAutoFit/>
          </a:bodyPr>
          <a:lstStyle/>
          <a:p>
            <a:r>
              <a:rPr lang="en-US" sz="3200" b="1" i="1" dirty="0"/>
              <a:t>Parking space:</a:t>
            </a:r>
            <a:endParaRPr lang="en-GB" sz="3200" b="1" i="1" dirty="0"/>
          </a:p>
        </p:txBody>
      </p:sp>
      <p:sp>
        <p:nvSpPr>
          <p:cNvPr id="8" name="TextBox 7">
            <a:extLst>
              <a:ext uri="{FF2B5EF4-FFF2-40B4-BE49-F238E27FC236}">
                <a16:creationId xmlns:a16="http://schemas.microsoft.com/office/drawing/2014/main" xmlns="" id="{2AD98640-035E-467F-A0C8-9E53D7B22803}"/>
              </a:ext>
            </a:extLst>
          </p:cNvPr>
          <p:cNvSpPr txBox="1"/>
          <p:nvPr/>
        </p:nvSpPr>
        <p:spPr>
          <a:xfrm>
            <a:off x="5324475" y="5672596"/>
            <a:ext cx="2844165" cy="369332"/>
          </a:xfrm>
          <a:prstGeom prst="rect">
            <a:avLst/>
          </a:prstGeom>
          <a:noFill/>
        </p:spPr>
        <p:txBody>
          <a:bodyPr wrap="square" rtlCol="0">
            <a:spAutoFit/>
          </a:bodyPr>
          <a:lstStyle/>
          <a:p>
            <a:r>
              <a:rPr lang="en-US" i="1" dirty="0"/>
              <a:t>Suggested: </a:t>
            </a:r>
            <a:r>
              <a:rPr lang="en-US" dirty="0"/>
              <a:t>19 LS</a:t>
            </a:r>
            <a:endParaRPr lang="en-GB" dirty="0"/>
          </a:p>
        </p:txBody>
      </p:sp>
      <p:sp>
        <p:nvSpPr>
          <p:cNvPr id="11" name="Rectangle 10">
            <a:extLst>
              <a:ext uri="{FF2B5EF4-FFF2-40B4-BE49-F238E27FC236}">
                <a16:creationId xmlns:a16="http://schemas.microsoft.com/office/drawing/2014/main" xmlns="" id="{F604763E-79C2-4532-BFA0-1E1EA84394F4}"/>
              </a:ext>
            </a:extLst>
          </p:cNvPr>
          <p:cNvSpPr/>
          <p:nvPr/>
        </p:nvSpPr>
        <p:spPr>
          <a:xfrm>
            <a:off x="2032000" y="4359165"/>
            <a:ext cx="3027680" cy="14255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Slide Number Placeholder 14">
            <a:extLst>
              <a:ext uri="{FF2B5EF4-FFF2-40B4-BE49-F238E27FC236}">
                <a16:creationId xmlns:a16="http://schemas.microsoft.com/office/drawing/2014/main" xmlns="" id="{F809699F-6107-4EA3-A9A9-F8C46B5E86EA}"/>
              </a:ext>
            </a:extLst>
          </p:cNvPr>
          <p:cNvSpPr>
            <a:spLocks noGrp="1"/>
          </p:cNvSpPr>
          <p:nvPr>
            <p:ph type="sldNum" sz="quarter" idx="12"/>
          </p:nvPr>
        </p:nvSpPr>
        <p:spPr/>
        <p:txBody>
          <a:bodyPr/>
          <a:lstStyle/>
          <a:p>
            <a:fld id="{2B8316FF-0C02-48DE-86DE-5DBAA1AD2002}" type="slidenum">
              <a:rPr lang="en-GB" smtClean="0"/>
              <a:pPr/>
              <a:t>9</a:t>
            </a:fld>
            <a:endParaRPr lang="en-GB"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9775" y="1708675"/>
            <a:ext cx="8172450" cy="3721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TextBox 12"/>
          <p:cNvSpPr txBox="1"/>
          <p:nvPr/>
        </p:nvSpPr>
        <p:spPr>
          <a:xfrm>
            <a:off x="2040468" y="4350698"/>
            <a:ext cx="2734732" cy="1166350"/>
          </a:xfrm>
          <a:prstGeom prst="rect">
            <a:avLst/>
          </a:prstGeom>
          <a:solidFill>
            <a:schemeClr val="bg1"/>
          </a:solidFill>
        </p:spPr>
        <p:txBody>
          <a:bodyPr wrap="square" rtlCol="0">
            <a:spAutoFit/>
          </a:bodyPr>
          <a:lstStyle/>
          <a:p>
            <a:endParaRPr lang="en-US" sz="1600" dirty="0"/>
          </a:p>
        </p:txBody>
      </p:sp>
      <p:sp>
        <p:nvSpPr>
          <p:cNvPr id="14" name="TextBox 13"/>
          <p:cNvSpPr txBox="1"/>
          <p:nvPr/>
        </p:nvSpPr>
        <p:spPr>
          <a:xfrm>
            <a:off x="7354358" y="4350698"/>
            <a:ext cx="2734732" cy="1166350"/>
          </a:xfrm>
          <a:prstGeom prst="rect">
            <a:avLst/>
          </a:prstGeom>
          <a:solidFill>
            <a:schemeClr val="bg1"/>
          </a:solidFill>
        </p:spPr>
        <p:txBody>
          <a:bodyPr wrap="square" rtlCol="0">
            <a:spAutoFit/>
          </a:bodyPr>
          <a:lstStyle/>
          <a:p>
            <a:endParaRPr lang="en-US" sz="1600" dirty="0"/>
          </a:p>
        </p:txBody>
      </p:sp>
      <p:sp>
        <p:nvSpPr>
          <p:cNvPr id="3" name="TextBox 2">
            <a:extLst>
              <a:ext uri="{FF2B5EF4-FFF2-40B4-BE49-F238E27FC236}">
                <a16:creationId xmlns:a16="http://schemas.microsoft.com/office/drawing/2014/main" xmlns="" id="{93EE19E5-6E20-CEB2-B281-D03919F8163F}"/>
              </a:ext>
            </a:extLst>
          </p:cNvPr>
          <p:cNvSpPr txBox="1"/>
          <p:nvPr/>
        </p:nvSpPr>
        <p:spPr>
          <a:xfrm>
            <a:off x="1642188" y="6437547"/>
            <a:ext cx="1847462" cy="369332"/>
          </a:xfrm>
          <a:prstGeom prst="rect">
            <a:avLst/>
          </a:prstGeom>
          <a:solidFill>
            <a:srgbClr val="843C0C"/>
          </a:solidFill>
        </p:spPr>
        <p:txBody>
          <a:bodyPr wrap="square" rtlCol="0">
            <a:spAutoFit/>
          </a:bodyPr>
          <a:lstStyle/>
          <a:p>
            <a:r>
              <a:rPr lang="en-US" dirty="0">
                <a:solidFill>
                  <a:schemeClr val="bg1"/>
                </a:solidFill>
                <a:cs typeface="Times New Roman" panose="02020603050405020304" pitchFamily="18" charset="0"/>
              </a:rPr>
              <a:t>Project Group 8</a:t>
            </a:r>
          </a:p>
        </p:txBody>
      </p:sp>
    </p:spTree>
    <p:extLst>
      <p:ext uri="{BB962C8B-B14F-4D97-AF65-F5344CB8AC3E}">
        <p14:creationId xmlns:p14="http://schemas.microsoft.com/office/powerpoint/2010/main" val="324812624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BD0EC63BD4A794CB34A86F1C7F8B840" ma:contentTypeVersion="2" ma:contentTypeDescription="Create a new document." ma:contentTypeScope="" ma:versionID="89da03ccc8311a624a92cffb9598d7de">
  <xsd:schema xmlns:xsd="http://www.w3.org/2001/XMLSchema" xmlns:xs="http://www.w3.org/2001/XMLSchema" xmlns:p="http://schemas.microsoft.com/office/2006/metadata/properties" xmlns:ns2="0497f907-6b61-49ef-b4c5-e26325cbe9d2" targetNamespace="http://schemas.microsoft.com/office/2006/metadata/properties" ma:root="true" ma:fieldsID="2fc79aaa218d172080c1fa0423c202d6" ns2:_="">
    <xsd:import namespace="0497f907-6b61-49ef-b4c5-e26325cbe9d2"/>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497f907-6b61-49ef-b4c5-e26325cbe9d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CDFD145-573A-459D-A7E6-A6A7CAEA6CD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497f907-6b61-49ef-b4c5-e26325cbe9d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FB0C812-1EB6-496D-945F-AFA1227CD20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447</TotalTime>
  <Words>1949</Words>
  <Application>Microsoft Office PowerPoint</Application>
  <PresentationFormat>Custom</PresentationFormat>
  <Paragraphs>479</Paragraphs>
  <Slides>41</Slides>
  <Notes>0</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Office Theme</vt:lpstr>
      <vt:lpstr>EEE 414 Electrical Services Design Project Demonstration  </vt:lpstr>
      <vt:lpstr>Ground Floor Plan</vt:lpstr>
      <vt:lpstr>Unit Description (First to Fifth Floor)</vt:lpstr>
      <vt:lpstr>First to Fifth Floor Plan</vt:lpstr>
      <vt:lpstr>PowerPoint Presentation</vt:lpstr>
      <vt:lpstr>Calculations for Fixtures and Fittings</vt:lpstr>
      <vt:lpstr>Calculations for Fixtures and Fittings</vt:lpstr>
      <vt:lpstr>Fittings and Fixtures (Ground Floor)</vt:lpstr>
      <vt:lpstr>Fittings and Fixtures (Ground Floor)</vt:lpstr>
      <vt:lpstr>Summarized Fixtures and Fittings (Ground Floor)</vt:lpstr>
      <vt:lpstr>Fittings and Fixtures (First to Fifth Floor)</vt:lpstr>
      <vt:lpstr>Fittings and Fixtures (First and Fifth Floor)</vt:lpstr>
      <vt:lpstr>Fittings and Fixtures (First and Fifth Floor)</vt:lpstr>
      <vt:lpstr>Summarized Fixtures and Fittings (1st and 5th Floor)</vt:lpstr>
      <vt:lpstr>Conduit Schedules</vt:lpstr>
      <vt:lpstr>PowerPoint Presentation</vt:lpstr>
      <vt:lpstr>Conduit (First to Fifth Floor)</vt:lpstr>
      <vt:lpstr>Calculations</vt:lpstr>
      <vt:lpstr>PowerPoint Presentation</vt:lpstr>
      <vt:lpstr>Summary of Switchboard Calculations (Ground Floor)</vt:lpstr>
      <vt:lpstr>PowerPoint Presentation</vt:lpstr>
      <vt:lpstr>PowerPoint Presentation</vt:lpstr>
      <vt:lpstr>PowerPoint Presentation</vt:lpstr>
      <vt:lpstr>Summary of Switchboard Calculations (1st to 5th Floor)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Lightning Protection System</vt:lpstr>
      <vt:lpstr>Lightning Protection System Design Parameters: </vt:lpstr>
      <vt:lpstr>¡Muchas Gracias!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EEE 414 Electrical Services Design Project Demonstration</dc:title>
  <dc:creator>1706175 - Farhan Hamid</dc:creator>
  <cp:lastModifiedBy>nirjhar</cp:lastModifiedBy>
  <cp:revision>98</cp:revision>
  <dcterms:created xsi:type="dcterms:W3CDTF">2022-02-18T16:51:46Z</dcterms:created>
  <dcterms:modified xsi:type="dcterms:W3CDTF">2023-02-25T06:47:44Z</dcterms:modified>
</cp:coreProperties>
</file>

<file path=docProps/thumbnail.jpeg>
</file>